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05" r:id="rId2"/>
    <p:sldId id="306" r:id="rId3"/>
    <p:sldId id="261" r:id="rId4"/>
    <p:sldId id="307" r:id="rId5"/>
    <p:sldId id="260" r:id="rId6"/>
    <p:sldId id="320" r:id="rId7"/>
    <p:sldId id="264" r:id="rId8"/>
    <p:sldId id="265" r:id="rId9"/>
    <p:sldId id="266" r:id="rId10"/>
    <p:sldId id="276" r:id="rId11"/>
    <p:sldId id="267" r:id="rId12"/>
    <p:sldId id="287" r:id="rId13"/>
    <p:sldId id="286" r:id="rId14"/>
    <p:sldId id="268" r:id="rId15"/>
    <p:sldId id="269" r:id="rId16"/>
    <p:sldId id="288" r:id="rId17"/>
    <p:sldId id="271" r:id="rId18"/>
    <p:sldId id="289" r:id="rId19"/>
    <p:sldId id="304" r:id="rId20"/>
    <p:sldId id="272" r:id="rId21"/>
    <p:sldId id="290" r:id="rId22"/>
    <p:sldId id="273" r:id="rId23"/>
    <p:sldId id="274" r:id="rId24"/>
    <p:sldId id="284" r:id="rId25"/>
    <p:sldId id="323" r:id="rId26"/>
    <p:sldId id="334" r:id="rId27"/>
    <p:sldId id="335" r:id="rId28"/>
    <p:sldId id="278" r:id="rId29"/>
    <p:sldId id="291" r:id="rId30"/>
    <p:sldId id="281" r:id="rId31"/>
    <p:sldId id="282" r:id="rId32"/>
    <p:sldId id="283" r:id="rId33"/>
    <p:sldId id="292" r:id="rId34"/>
    <p:sldId id="324" r:id="rId35"/>
    <p:sldId id="332" r:id="rId36"/>
    <p:sldId id="326" r:id="rId37"/>
    <p:sldId id="327" r:id="rId38"/>
    <p:sldId id="328" r:id="rId39"/>
    <p:sldId id="329" r:id="rId40"/>
    <p:sldId id="330" r:id="rId41"/>
    <p:sldId id="331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10" r:id="rId53"/>
    <p:sldId id="309" r:id="rId54"/>
    <p:sldId id="311" r:id="rId55"/>
    <p:sldId id="313" r:id="rId56"/>
    <p:sldId id="312" r:id="rId57"/>
    <p:sldId id="314" r:id="rId58"/>
    <p:sldId id="315" r:id="rId59"/>
    <p:sldId id="316" r:id="rId60"/>
    <p:sldId id="318" r:id="rId61"/>
    <p:sldId id="319" r:id="rId62"/>
  </p:sldIdLst>
  <p:sldSz cx="9144000" cy="6858000" type="screen4x3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7" autoAdjust="0"/>
    <p:restoredTop sz="90969" autoAdjust="0"/>
  </p:normalViewPr>
  <p:slideViewPr>
    <p:cSldViewPr>
      <p:cViewPr varScale="1">
        <p:scale>
          <a:sx n="62" d="100"/>
          <a:sy n="62" d="100"/>
        </p:scale>
        <p:origin x="7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inney\Desktop\Wa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inney\Desktop\Wag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inney\Desktop\Wag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inney\Desktop\Wag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inney\Desktop\Wage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inney\Desktop\samp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finney\Desktop\samp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Non-linear Relationship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Sheet1!$G$6:$G$12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10</c:v>
                </c:pt>
                <c:pt idx="3">
                  <c:v>14</c:v>
                </c:pt>
                <c:pt idx="4">
                  <c:v>17</c:v>
                </c:pt>
                <c:pt idx="5">
                  <c:v>22</c:v>
                </c:pt>
                <c:pt idx="6">
                  <c:v>25</c:v>
                </c:pt>
              </c:numCache>
            </c:numRef>
          </c:xVal>
          <c:yVal>
            <c:numRef>
              <c:f>Sheet1!$H$6:$H$12</c:f>
              <c:numCache>
                <c:formatCode>General</c:formatCode>
                <c:ptCount val="7"/>
                <c:pt idx="0">
                  <c:v>1</c:v>
                </c:pt>
                <c:pt idx="1">
                  <c:v>529.08978444116656</c:v>
                </c:pt>
                <c:pt idx="2">
                  <c:v>3162.2776601683804</c:v>
                </c:pt>
                <c:pt idx="3">
                  <c:v>10267.107869307685</c:v>
                </c:pt>
                <c:pt idx="4">
                  <c:v>20256.81793865958</c:v>
                </c:pt>
                <c:pt idx="5">
                  <c:v>49943.547010599912</c:v>
                </c:pt>
                <c:pt idx="6">
                  <c:v>78125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14-48CC-B5D4-8E3166593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785608"/>
        <c:axId val="425782000"/>
      </c:scatterChart>
      <c:valAx>
        <c:axId val="425785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782000"/>
        <c:crosses val="autoZero"/>
        <c:crossBetween val="midCat"/>
      </c:valAx>
      <c:valAx>
        <c:axId val="4257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785608"/>
        <c:crosses val="autoZero"/>
        <c:crossBetween val="midCat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Scatter</a:t>
            </a:r>
            <a:r>
              <a:rPr lang="en-US" sz="1600" baseline="0"/>
              <a:t> Diagram for Wages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South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Sheet1!$E$4:$E$10</c:f>
              <c:numCache>
                <c:formatCode>General</c:formatCode>
                <c:ptCount val="7"/>
                <c:pt idx="0">
                  <c:v>35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50</c:v>
                </c:pt>
                <c:pt idx="5">
                  <c:v>65</c:v>
                </c:pt>
                <c:pt idx="6">
                  <c:v>65</c:v>
                </c:pt>
              </c:numCache>
            </c:numRef>
          </c:xVal>
          <c:yVal>
            <c:numRef>
              <c:f>Sheet1!$D$4:$D$10</c:f>
              <c:numCache>
                <c:formatCode>General</c:formatCode>
                <c:ptCount val="7"/>
                <c:pt idx="0">
                  <c:v>18</c:v>
                </c:pt>
                <c:pt idx="1">
                  <c:v>10</c:v>
                </c:pt>
                <c:pt idx="2">
                  <c:v>14</c:v>
                </c:pt>
                <c:pt idx="3">
                  <c:v>19</c:v>
                </c:pt>
                <c:pt idx="4">
                  <c:v>9</c:v>
                </c:pt>
                <c:pt idx="5">
                  <c:v>18</c:v>
                </c:pt>
                <c:pt idx="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FA-40AB-B419-238293CD25A3}"/>
            </c:ext>
          </c:extLst>
        </c:ser>
        <c:ser>
          <c:idx val="1"/>
          <c:order val="1"/>
          <c:tx>
            <c:v>North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Sheet1!$E$11:$E$17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30</c:v>
                </c:pt>
                <c:pt idx="5">
                  <c:v>40</c:v>
                </c:pt>
                <c:pt idx="6">
                  <c:v>40</c:v>
                </c:pt>
              </c:numCache>
            </c:numRef>
          </c:xVal>
          <c:yVal>
            <c:numRef>
              <c:f>Sheet1!$D$11:$D$17</c:f>
              <c:numCache>
                <c:formatCode>General</c:formatCode>
                <c:ptCount val="7"/>
                <c:pt idx="0">
                  <c:v>28</c:v>
                </c:pt>
                <c:pt idx="1">
                  <c:v>20</c:v>
                </c:pt>
                <c:pt idx="2">
                  <c:v>24</c:v>
                </c:pt>
                <c:pt idx="3">
                  <c:v>29</c:v>
                </c:pt>
                <c:pt idx="4">
                  <c:v>19</c:v>
                </c:pt>
                <c:pt idx="5">
                  <c:v>28</c:v>
                </c:pt>
                <c:pt idx="6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7FA-40AB-B419-238293CD2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559944"/>
        <c:axId val="212560336"/>
      </c:scatterChart>
      <c:valAx>
        <c:axId val="21255994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Mean</a:t>
                </a:r>
                <a:r>
                  <a:rPr lang="en-US" sz="1200" baseline="0"/>
                  <a:t> January Temperature</a:t>
                </a:r>
                <a:endParaRPr 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60336"/>
        <c:crosses val="autoZero"/>
        <c:crossBetween val="midCat"/>
      </c:valAx>
      <c:valAx>
        <c:axId val="21256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Wage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59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Scatter</a:t>
            </a:r>
            <a:r>
              <a:rPr lang="en-US" baseline="0"/>
              <a:t> Diagram for Wages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South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Sheet1!$E$4:$E$10</c:f>
              <c:numCache>
                <c:formatCode>General</c:formatCode>
                <c:ptCount val="7"/>
                <c:pt idx="0">
                  <c:v>35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50</c:v>
                </c:pt>
                <c:pt idx="5">
                  <c:v>65</c:v>
                </c:pt>
                <c:pt idx="6">
                  <c:v>65</c:v>
                </c:pt>
              </c:numCache>
            </c:numRef>
          </c:xVal>
          <c:yVal>
            <c:numRef>
              <c:f>Sheet1!$D$4:$D$10</c:f>
              <c:numCache>
                <c:formatCode>General</c:formatCode>
                <c:ptCount val="7"/>
                <c:pt idx="0">
                  <c:v>18</c:v>
                </c:pt>
                <c:pt idx="1">
                  <c:v>10</c:v>
                </c:pt>
                <c:pt idx="2">
                  <c:v>14</c:v>
                </c:pt>
                <c:pt idx="3">
                  <c:v>19</c:v>
                </c:pt>
                <c:pt idx="4">
                  <c:v>9</c:v>
                </c:pt>
                <c:pt idx="5">
                  <c:v>18</c:v>
                </c:pt>
                <c:pt idx="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19-4037-886D-7C25F78BAB02}"/>
            </c:ext>
          </c:extLst>
        </c:ser>
        <c:ser>
          <c:idx val="1"/>
          <c:order val="1"/>
          <c:tx>
            <c:v>North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Sheet1!$E$11:$E$17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30</c:v>
                </c:pt>
                <c:pt idx="5">
                  <c:v>40</c:v>
                </c:pt>
                <c:pt idx="6">
                  <c:v>40</c:v>
                </c:pt>
              </c:numCache>
            </c:numRef>
          </c:xVal>
          <c:yVal>
            <c:numRef>
              <c:f>Sheet1!$D$11:$D$17</c:f>
              <c:numCache>
                <c:formatCode>General</c:formatCode>
                <c:ptCount val="7"/>
                <c:pt idx="0">
                  <c:v>28</c:v>
                </c:pt>
                <c:pt idx="1">
                  <c:v>20</c:v>
                </c:pt>
                <c:pt idx="2">
                  <c:v>24</c:v>
                </c:pt>
                <c:pt idx="3">
                  <c:v>29</c:v>
                </c:pt>
                <c:pt idx="4">
                  <c:v>19</c:v>
                </c:pt>
                <c:pt idx="5">
                  <c:v>28</c:v>
                </c:pt>
                <c:pt idx="6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19-4037-886D-7C25F78BA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561512"/>
        <c:axId val="212561904"/>
      </c:scatterChart>
      <c:valAx>
        <c:axId val="21256151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r>
                  <a:rPr lang="en-US" baseline="0"/>
                  <a:t> January Temperature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61904"/>
        <c:crosses val="autoZero"/>
        <c:crossBetween val="midCat"/>
      </c:valAx>
      <c:valAx>
        <c:axId val="21256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61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Wage by Gender/Experience</a:t>
            </a:r>
            <a:r>
              <a:rPr lang="en-US" sz="1800" baseline="0"/>
              <a:t> 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Female Wage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Sheet1!$C$5:$C$11</c:f>
              <c:numCache>
                <c:formatCode>General</c:formatCode>
                <c:ptCount val="7"/>
                <c:pt idx="0">
                  <c:v>5</c:v>
                </c:pt>
                <c:pt idx="1">
                  <c:v>20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2</c:v>
                </c:pt>
                <c:pt idx="6">
                  <c:v>13</c:v>
                </c:pt>
              </c:numCache>
            </c:numRef>
          </c:xVal>
          <c:yVal>
            <c:numRef>
              <c:f>Sheet1!$D$5:$D$11</c:f>
              <c:numCache>
                <c:formatCode>General</c:formatCode>
                <c:ptCount val="7"/>
                <c:pt idx="0">
                  <c:v>15</c:v>
                </c:pt>
                <c:pt idx="1">
                  <c:v>26</c:v>
                </c:pt>
                <c:pt idx="2">
                  <c:v>26</c:v>
                </c:pt>
                <c:pt idx="3">
                  <c:v>15</c:v>
                </c:pt>
                <c:pt idx="4">
                  <c:v>20</c:v>
                </c:pt>
                <c:pt idx="5">
                  <c:v>13</c:v>
                </c:pt>
                <c:pt idx="6">
                  <c:v>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0A-4EAF-8DE0-816D16EAD20D}"/>
            </c:ext>
          </c:extLst>
        </c:ser>
        <c:ser>
          <c:idx val="1"/>
          <c:order val="1"/>
          <c:tx>
            <c:v>Male Wage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Sheet1!$C$12:$C$17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13</c:v>
                </c:pt>
                <c:pt idx="3">
                  <c:v>22</c:v>
                </c:pt>
                <c:pt idx="4">
                  <c:v>9</c:v>
                </c:pt>
                <c:pt idx="5">
                  <c:v>2</c:v>
                </c:pt>
              </c:numCache>
            </c:numRef>
          </c:xVal>
          <c:yVal>
            <c:numRef>
              <c:f>Sheet1!$D$12:$D$17</c:f>
              <c:numCache>
                <c:formatCode>General</c:formatCode>
                <c:ptCount val="6"/>
                <c:pt idx="0">
                  <c:v>15</c:v>
                </c:pt>
                <c:pt idx="1">
                  <c:v>19.95</c:v>
                </c:pt>
                <c:pt idx="2">
                  <c:v>22</c:v>
                </c:pt>
                <c:pt idx="3">
                  <c:v>30</c:v>
                </c:pt>
                <c:pt idx="4">
                  <c:v>20</c:v>
                </c:pt>
                <c:pt idx="5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0A-4EAF-8DE0-816D16EAD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001856"/>
        <c:axId val="422002512"/>
      </c:scatterChart>
      <c:valAx>
        <c:axId val="422001856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Years</a:t>
                </a:r>
                <a:r>
                  <a:rPr lang="en-US" sz="1600" baseline="0"/>
                  <a:t> of Experience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002512"/>
        <c:crosses val="autoZero"/>
        <c:crossBetween val="midCat"/>
      </c:valAx>
      <c:valAx>
        <c:axId val="4220025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Hourly</a:t>
                </a:r>
                <a:r>
                  <a:rPr lang="en-US" sz="1600" baseline="0"/>
                  <a:t> Wage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001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5491579177602788"/>
          <c:y val="0.46432742782152231"/>
          <c:w val="0.30480643044619421"/>
          <c:h val="0.3125021872265967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Full Sample</c:v>
          </c:tx>
          <c:spPr>
            <a:ln w="28575">
              <a:noFill/>
            </a:ln>
          </c:spPr>
          <c:xVal>
            <c:numRef>
              <c:f>Sheet1!$B$4:$B$16</c:f>
              <c:numCache>
                <c:formatCode>General</c:formatCode>
                <c:ptCount val="13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15</c:v>
                </c:pt>
                <c:pt idx="5">
                  <c:v>17</c:v>
                </c:pt>
                <c:pt idx="6">
                  <c:v>2</c:v>
                </c:pt>
                <c:pt idx="7">
                  <c:v>14</c:v>
                </c:pt>
                <c:pt idx="8">
                  <c:v>4</c:v>
                </c:pt>
                <c:pt idx="9">
                  <c:v>9</c:v>
                </c:pt>
                <c:pt idx="10">
                  <c:v>7</c:v>
                </c:pt>
                <c:pt idx="11">
                  <c:v>12</c:v>
                </c:pt>
                <c:pt idx="12">
                  <c:v>20</c:v>
                </c:pt>
              </c:numCache>
            </c:numRef>
          </c:xVal>
          <c:yVal>
            <c:numRef>
              <c:f>Sheet1!$A$4:$A$16</c:f>
              <c:numCache>
                <c:formatCode>0.00</c:formatCode>
                <c:ptCount val="13"/>
                <c:pt idx="0" formatCode="General">
                  <c:v>4</c:v>
                </c:pt>
                <c:pt idx="1">
                  <c:v>6.4308048498060053</c:v>
                </c:pt>
                <c:pt idx="2" formatCode="General">
                  <c:v>8</c:v>
                </c:pt>
                <c:pt idx="3">
                  <c:v>9.9033419701154273</c:v>
                </c:pt>
                <c:pt idx="4" formatCode="General">
                  <c:v>10</c:v>
                </c:pt>
                <c:pt idx="5">
                  <c:v>15.6</c:v>
                </c:pt>
                <c:pt idx="6" formatCode="General">
                  <c:v>8</c:v>
                </c:pt>
                <c:pt idx="7" formatCode="General">
                  <c:v>13</c:v>
                </c:pt>
                <c:pt idx="8">
                  <c:v>16.5</c:v>
                </c:pt>
                <c:pt idx="9">
                  <c:v>16.5</c:v>
                </c:pt>
                <c:pt idx="10">
                  <c:v>17.737013182413648</c:v>
                </c:pt>
                <c:pt idx="11" formatCode="General">
                  <c:v>21</c:v>
                </c:pt>
                <c:pt idx="12">
                  <c:v>22.1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D08-487D-BCA6-C43517809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08272"/>
        <c:axId val="211708664"/>
      </c:scatterChart>
      <c:valAx>
        <c:axId val="21170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Years of Experience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08664"/>
        <c:crosses val="autoZero"/>
        <c:crossBetween val="midCat"/>
        <c:majorUnit val="2"/>
      </c:valAx>
      <c:valAx>
        <c:axId val="211708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Hourly Wage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08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Full Sample</c:v>
          </c:tx>
          <c:spPr>
            <a:ln w="28575">
              <a:noFill/>
            </a:ln>
          </c:spPr>
          <c:trendline>
            <c:name>Regression Line</c:name>
            <c:trendlineType val="linear"/>
            <c:dispRSqr val="0"/>
            <c:dispEq val="1"/>
            <c:trendlineLbl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baseline="0" dirty="0"/>
                      <a:t>y =7.945 + 0.5324x 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Sheet1!$B$4:$B$16</c:f>
              <c:numCache>
                <c:formatCode>General</c:formatCode>
                <c:ptCount val="13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15</c:v>
                </c:pt>
                <c:pt idx="5">
                  <c:v>17</c:v>
                </c:pt>
                <c:pt idx="6">
                  <c:v>2</c:v>
                </c:pt>
                <c:pt idx="7">
                  <c:v>14</c:v>
                </c:pt>
                <c:pt idx="8">
                  <c:v>4</c:v>
                </c:pt>
                <c:pt idx="9">
                  <c:v>9</c:v>
                </c:pt>
                <c:pt idx="10">
                  <c:v>7</c:v>
                </c:pt>
                <c:pt idx="11">
                  <c:v>12</c:v>
                </c:pt>
                <c:pt idx="12">
                  <c:v>20</c:v>
                </c:pt>
              </c:numCache>
            </c:numRef>
          </c:xVal>
          <c:yVal>
            <c:numRef>
              <c:f>Sheet1!$A$4:$A$16</c:f>
              <c:numCache>
                <c:formatCode>0.00</c:formatCode>
                <c:ptCount val="13"/>
                <c:pt idx="0" formatCode="General">
                  <c:v>4</c:v>
                </c:pt>
                <c:pt idx="1">
                  <c:v>6.4308048498060053</c:v>
                </c:pt>
                <c:pt idx="2" formatCode="General">
                  <c:v>8</c:v>
                </c:pt>
                <c:pt idx="3">
                  <c:v>9.9033419701154273</c:v>
                </c:pt>
                <c:pt idx="4" formatCode="General">
                  <c:v>10</c:v>
                </c:pt>
                <c:pt idx="5">
                  <c:v>15.6</c:v>
                </c:pt>
                <c:pt idx="6" formatCode="General">
                  <c:v>8</c:v>
                </c:pt>
                <c:pt idx="7" formatCode="General">
                  <c:v>13</c:v>
                </c:pt>
                <c:pt idx="8">
                  <c:v>16.5</c:v>
                </c:pt>
                <c:pt idx="9">
                  <c:v>16.5</c:v>
                </c:pt>
                <c:pt idx="10">
                  <c:v>17.737013182413648</c:v>
                </c:pt>
                <c:pt idx="11" formatCode="General">
                  <c:v>21</c:v>
                </c:pt>
                <c:pt idx="12">
                  <c:v>22.1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87-4CC0-8258-AAB4A0B88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09448"/>
        <c:axId val="211709840"/>
      </c:scatterChart>
      <c:valAx>
        <c:axId val="211709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Years of Experience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09840"/>
        <c:crosses val="autoZero"/>
        <c:crossBetween val="midCat"/>
        <c:majorUnit val="2"/>
      </c:valAx>
      <c:valAx>
        <c:axId val="211709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3200" dirty="0"/>
                  <a:t>Hourly Wage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09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Male Wage</c:v>
          </c:tx>
          <c:spPr>
            <a:ln w="28575">
              <a:noFill/>
            </a:ln>
          </c:spPr>
          <c:trendline>
            <c:name>Male Wage</c:name>
            <c:trendlineType val="linear"/>
            <c:dispRSqr val="0"/>
            <c:dispEq val="0"/>
          </c:trendline>
          <c:xVal>
            <c:numRef>
              <c:f>Sheet1!$B$10:$B$16</c:f>
              <c:numCache>
                <c:formatCode>General</c:formatCode>
                <c:ptCount val="7"/>
                <c:pt idx="0">
                  <c:v>2</c:v>
                </c:pt>
                <c:pt idx="1">
                  <c:v>14</c:v>
                </c:pt>
                <c:pt idx="2">
                  <c:v>4</c:v>
                </c:pt>
                <c:pt idx="3">
                  <c:v>9</c:v>
                </c:pt>
                <c:pt idx="4">
                  <c:v>7</c:v>
                </c:pt>
                <c:pt idx="5">
                  <c:v>12</c:v>
                </c:pt>
                <c:pt idx="6">
                  <c:v>20</c:v>
                </c:pt>
              </c:numCache>
            </c:numRef>
          </c:xVal>
          <c:yVal>
            <c:numRef>
              <c:f>Sheet1!$A$10:$A$16</c:f>
              <c:numCache>
                <c:formatCode>General</c:formatCode>
                <c:ptCount val="7"/>
                <c:pt idx="0">
                  <c:v>8</c:v>
                </c:pt>
                <c:pt idx="1">
                  <c:v>13</c:v>
                </c:pt>
                <c:pt idx="2" formatCode="0.00">
                  <c:v>16.5</c:v>
                </c:pt>
                <c:pt idx="3" formatCode="0.00">
                  <c:v>16.5</c:v>
                </c:pt>
                <c:pt idx="4" formatCode="0.00">
                  <c:v>17.737013182413648</c:v>
                </c:pt>
                <c:pt idx="5">
                  <c:v>21</c:v>
                </c:pt>
                <c:pt idx="6" formatCode="0.00">
                  <c:v>22.1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5A-4CF8-95DF-8BB31A9D094C}"/>
            </c:ext>
          </c:extLst>
        </c:ser>
        <c:ser>
          <c:idx val="1"/>
          <c:order val="1"/>
          <c:tx>
            <c:v>Female Wage</c:v>
          </c:tx>
          <c:spPr>
            <a:ln w="28575">
              <a:noFill/>
            </a:ln>
          </c:spPr>
          <c:marker>
            <c:symbol val="circle"/>
            <c:size val="7"/>
          </c:marker>
          <c:trendline>
            <c:name>Female Wage</c:name>
            <c:trendlineType val="linear"/>
            <c:dispRSqr val="0"/>
            <c:dispEq val="0"/>
          </c:trendline>
          <c:xVal>
            <c:numRef>
              <c:f>Sheet1!$B$4:$B$9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15</c:v>
                </c:pt>
                <c:pt idx="5">
                  <c:v>17</c:v>
                </c:pt>
              </c:numCache>
            </c:numRef>
          </c:xVal>
          <c:yVal>
            <c:numRef>
              <c:f>Sheet1!$A$4:$A$9</c:f>
              <c:numCache>
                <c:formatCode>0.00</c:formatCode>
                <c:ptCount val="6"/>
                <c:pt idx="0" formatCode="General">
                  <c:v>4</c:v>
                </c:pt>
                <c:pt idx="1">
                  <c:v>6.4308048498060053</c:v>
                </c:pt>
                <c:pt idx="2" formatCode="General">
                  <c:v>8</c:v>
                </c:pt>
                <c:pt idx="3">
                  <c:v>9.9033419701154273</c:v>
                </c:pt>
                <c:pt idx="4" formatCode="General">
                  <c:v>10</c:v>
                </c:pt>
                <c:pt idx="5">
                  <c:v>15.6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5A-4CF8-95DF-8BB31A9D0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10624"/>
        <c:axId val="211711016"/>
      </c:scatterChart>
      <c:valAx>
        <c:axId val="211710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Years of Experience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1016"/>
        <c:crosses val="autoZero"/>
        <c:crossBetween val="midCat"/>
        <c:majorUnit val="2"/>
      </c:valAx>
      <c:valAx>
        <c:axId val="211711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 dirty="0"/>
                  <a:t>Hourly Wage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06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2477617381160651"/>
          <c:y val="0.25352372522709532"/>
          <c:w val="0.16442135705259078"/>
          <c:h val="0.2572455850832187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Male Wage</c:v>
          </c:tx>
          <c:spPr>
            <a:ln w="28575">
              <a:noFill/>
            </a:ln>
          </c:spPr>
          <c:trendline>
            <c:name>Male Wage</c:name>
            <c:trendlineType val="linear"/>
            <c:dispRSqr val="0"/>
            <c:dispEq val="1"/>
            <c:trendlineLbl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2000" baseline="0" dirty="0"/>
                      <a:t>y </a:t>
                    </a:r>
                    <a:r>
                      <a:rPr lang="en-US" sz="2000" baseline="0" dirty="0" smtClean="0"/>
                      <a:t>=11.532 +  0.5017x</a:t>
                    </a:r>
                    <a:endParaRPr lang="en-US" sz="2000" dirty="0"/>
                  </a:p>
                </c:rich>
              </c:tx>
              <c:numFmt formatCode="General" sourceLinked="0"/>
            </c:trendlineLbl>
          </c:trendline>
          <c:xVal>
            <c:numRef>
              <c:f>Sheet1!$B$10:$B$16</c:f>
              <c:numCache>
                <c:formatCode>General</c:formatCode>
                <c:ptCount val="7"/>
                <c:pt idx="0">
                  <c:v>2</c:v>
                </c:pt>
                <c:pt idx="1">
                  <c:v>14</c:v>
                </c:pt>
                <c:pt idx="2">
                  <c:v>4</c:v>
                </c:pt>
                <c:pt idx="3">
                  <c:v>9</c:v>
                </c:pt>
                <c:pt idx="4">
                  <c:v>7</c:v>
                </c:pt>
                <c:pt idx="5">
                  <c:v>12</c:v>
                </c:pt>
                <c:pt idx="6">
                  <c:v>20</c:v>
                </c:pt>
              </c:numCache>
            </c:numRef>
          </c:xVal>
          <c:yVal>
            <c:numRef>
              <c:f>Sheet1!$A$10:$A$16</c:f>
              <c:numCache>
                <c:formatCode>General</c:formatCode>
                <c:ptCount val="7"/>
                <c:pt idx="0">
                  <c:v>8</c:v>
                </c:pt>
                <c:pt idx="1">
                  <c:v>13</c:v>
                </c:pt>
                <c:pt idx="2" formatCode="0.00">
                  <c:v>16.5</c:v>
                </c:pt>
                <c:pt idx="3" formatCode="0.00">
                  <c:v>16.5</c:v>
                </c:pt>
                <c:pt idx="4" formatCode="0.00">
                  <c:v>17.737013182413648</c:v>
                </c:pt>
                <c:pt idx="5">
                  <c:v>21</c:v>
                </c:pt>
                <c:pt idx="6" formatCode="0.00">
                  <c:v>22.1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16-4F3D-B45E-BEB7A40EDD47}"/>
            </c:ext>
          </c:extLst>
        </c:ser>
        <c:ser>
          <c:idx val="1"/>
          <c:order val="1"/>
          <c:tx>
            <c:v>Female Wage</c:v>
          </c:tx>
          <c:spPr>
            <a:ln w="28575">
              <a:noFill/>
            </a:ln>
          </c:spPr>
          <c:marker>
            <c:symbol val="circle"/>
            <c:size val="7"/>
          </c:marker>
          <c:trendline>
            <c:name>Female Wage</c:name>
            <c:trendlineType val="linear"/>
            <c:dispRSqr val="0"/>
            <c:dispEq val="1"/>
            <c:trendlineLbl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2000" baseline="0" dirty="0"/>
                      <a:t>y = </a:t>
                    </a:r>
                    <a:r>
                      <a:rPr lang="en-US" sz="2000" baseline="0" dirty="0" smtClean="0"/>
                      <a:t>4.3841 </a:t>
                    </a:r>
                    <a:r>
                      <a:rPr lang="en-US" sz="2000" baseline="0" dirty="0"/>
                      <a:t>+ </a:t>
                    </a:r>
                    <a:r>
                      <a:rPr lang="en-US" sz="2000" baseline="0" dirty="0" smtClean="0"/>
                      <a:t>0.5024x</a:t>
                    </a:r>
                    <a:endParaRPr lang="en-US" sz="2000" dirty="0"/>
                  </a:p>
                </c:rich>
              </c:tx>
              <c:numFmt formatCode="General" sourceLinked="0"/>
            </c:trendlineLbl>
          </c:trendline>
          <c:xVal>
            <c:numRef>
              <c:f>Sheet1!$B$4:$B$9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  <c:pt idx="4">
                  <c:v>15</c:v>
                </c:pt>
                <c:pt idx="5">
                  <c:v>17</c:v>
                </c:pt>
              </c:numCache>
            </c:numRef>
          </c:xVal>
          <c:yVal>
            <c:numRef>
              <c:f>Sheet1!$A$4:$A$9</c:f>
              <c:numCache>
                <c:formatCode>0.00</c:formatCode>
                <c:ptCount val="6"/>
                <c:pt idx="0" formatCode="General">
                  <c:v>4</c:v>
                </c:pt>
                <c:pt idx="1">
                  <c:v>6.4308048498060053</c:v>
                </c:pt>
                <c:pt idx="2" formatCode="General">
                  <c:v>8</c:v>
                </c:pt>
                <c:pt idx="3">
                  <c:v>9.9033419701154273</c:v>
                </c:pt>
                <c:pt idx="4" formatCode="General">
                  <c:v>10</c:v>
                </c:pt>
                <c:pt idx="5">
                  <c:v>15.6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116-4F3D-B45E-BEB7A40ED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11800"/>
        <c:axId val="211712192"/>
      </c:scatterChart>
      <c:valAx>
        <c:axId val="211711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Years of Experience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2192"/>
        <c:crosses val="autoZero"/>
        <c:crossBetween val="midCat"/>
        <c:majorUnit val="2"/>
      </c:valAx>
      <c:valAx>
        <c:axId val="211712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Hourly Wage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1800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Male Wage</c:v>
          </c:tx>
          <c:spPr>
            <a:ln w="28575">
              <a:noFill/>
            </a:ln>
          </c:spPr>
          <c:trendline>
            <c:name>Male Wage</c:name>
            <c:spPr>
              <a:ln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Sheet1!$A$10:$A$16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14</c:v>
                </c:pt>
                <c:pt idx="4">
                  <c:v>16.5</c:v>
                </c:pt>
                <c:pt idx="5">
                  <c:v>20</c:v>
                </c:pt>
                <c:pt idx="6">
                  <c:v>12</c:v>
                </c:pt>
              </c:numCache>
            </c:numRef>
          </c:xVal>
          <c:yVal>
            <c:numRef>
              <c:f>Sheet1!$B$10:$B$16</c:f>
              <c:numCache>
                <c:formatCode>General</c:formatCode>
                <c:ptCount val="7"/>
                <c:pt idx="0">
                  <c:v>6.5</c:v>
                </c:pt>
                <c:pt idx="1">
                  <c:v>11.577958078589297</c:v>
                </c:pt>
                <c:pt idx="2">
                  <c:v>12.3</c:v>
                </c:pt>
                <c:pt idx="3">
                  <c:v>13</c:v>
                </c:pt>
                <c:pt idx="4">
                  <c:v>14</c:v>
                </c:pt>
                <c:pt idx="5">
                  <c:v>16</c:v>
                </c:pt>
                <c:pt idx="6">
                  <c:v>17.5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BB-4DF6-B164-A4994E639EA0}"/>
            </c:ext>
          </c:extLst>
        </c:ser>
        <c:ser>
          <c:idx val="1"/>
          <c:order val="1"/>
          <c:tx>
            <c:v>Female Wage</c:v>
          </c:tx>
          <c:spPr>
            <a:ln w="28575">
              <a:noFill/>
            </a:ln>
          </c:spPr>
          <c:marker>
            <c:symbol val="circle"/>
            <c:size val="7"/>
          </c:marker>
          <c:trendline>
            <c:name>Female Wage</c:name>
            <c:trendlineType val="linear"/>
            <c:dispRSqr val="0"/>
            <c:dispEq val="0"/>
          </c:trendline>
          <c:xVal>
            <c:numRef>
              <c:f>Sheet1!$A$4:$A$9</c:f>
              <c:numCache>
                <c:formatCode>General</c:formatCode>
                <c:ptCount val="6"/>
                <c:pt idx="0">
                  <c:v>5</c:v>
                </c:pt>
                <c:pt idx="1">
                  <c:v>3.9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13</c:v>
                </c:pt>
              </c:numCache>
            </c:numRef>
          </c:xVal>
          <c:yVal>
            <c:numRef>
              <c:f>Sheet1!$B$4:$B$9</c:f>
              <c:numCache>
                <c:formatCode>General</c:formatCode>
                <c:ptCount val="6"/>
                <c:pt idx="0">
                  <c:v>5</c:v>
                </c:pt>
                <c:pt idx="1">
                  <c:v>8.5</c:v>
                </c:pt>
                <c:pt idx="2">
                  <c:v>9.1</c:v>
                </c:pt>
                <c:pt idx="3">
                  <c:v>12</c:v>
                </c:pt>
                <c:pt idx="4">
                  <c:v>17</c:v>
                </c:pt>
                <c:pt idx="5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1BB-4DF6-B164-A4994E639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13760"/>
        <c:axId val="211714152"/>
      </c:scatterChart>
      <c:valAx>
        <c:axId val="211713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Years of Experience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4152"/>
        <c:crosses val="autoZero"/>
        <c:crossBetween val="midCat"/>
        <c:majorUnit val="2"/>
      </c:valAx>
      <c:valAx>
        <c:axId val="211714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/>
                  <a:t>Hourly Wage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713760"/>
        <c:crosses val="autoZero"/>
        <c:crossBetween val="midCat"/>
        <c:majorUnit val="4"/>
      </c:valAx>
    </c:plotArea>
    <c:legend>
      <c:legendPos val="r"/>
      <c:layout>
        <c:manualLayout>
          <c:xMode val="edge"/>
          <c:yMode val="edge"/>
          <c:x val="0.74654150870030134"/>
          <c:y val="0.20027119090456547"/>
          <c:w val="0.2534584426946635"/>
          <c:h val="0.4244254884806070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Scatter Diagram for Wages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Sheet1!$E$4:$E$17</c:f>
              <c:numCache>
                <c:formatCode>General</c:formatCode>
                <c:ptCount val="14"/>
                <c:pt idx="0">
                  <c:v>35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50</c:v>
                </c:pt>
                <c:pt idx="5">
                  <c:v>65</c:v>
                </c:pt>
                <c:pt idx="6">
                  <c:v>65</c:v>
                </c:pt>
                <c:pt idx="7">
                  <c:v>10</c:v>
                </c:pt>
                <c:pt idx="8">
                  <c:v>10</c:v>
                </c:pt>
                <c:pt idx="9">
                  <c:v>20</c:v>
                </c:pt>
                <c:pt idx="10">
                  <c:v>30</c:v>
                </c:pt>
                <c:pt idx="11">
                  <c:v>30</c:v>
                </c:pt>
                <c:pt idx="12">
                  <c:v>40</c:v>
                </c:pt>
                <c:pt idx="13">
                  <c:v>40</c:v>
                </c:pt>
              </c:numCache>
            </c:numRef>
          </c:xVal>
          <c:yVal>
            <c:numRef>
              <c:f>Sheet1!$D$4:$D$17</c:f>
              <c:numCache>
                <c:formatCode>General</c:formatCode>
                <c:ptCount val="14"/>
                <c:pt idx="0">
                  <c:v>18</c:v>
                </c:pt>
                <c:pt idx="1">
                  <c:v>10</c:v>
                </c:pt>
                <c:pt idx="2">
                  <c:v>14</c:v>
                </c:pt>
                <c:pt idx="3">
                  <c:v>19</c:v>
                </c:pt>
                <c:pt idx="4">
                  <c:v>9</c:v>
                </c:pt>
                <c:pt idx="5">
                  <c:v>18</c:v>
                </c:pt>
                <c:pt idx="6">
                  <c:v>10</c:v>
                </c:pt>
                <c:pt idx="7">
                  <c:v>28</c:v>
                </c:pt>
                <c:pt idx="8">
                  <c:v>20</c:v>
                </c:pt>
                <c:pt idx="9">
                  <c:v>24</c:v>
                </c:pt>
                <c:pt idx="10">
                  <c:v>29</c:v>
                </c:pt>
                <c:pt idx="11">
                  <c:v>19</c:v>
                </c:pt>
                <c:pt idx="12">
                  <c:v>28</c:v>
                </c:pt>
                <c:pt idx="13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E37-47D0-9CD5-C42E38682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14936"/>
        <c:axId val="211715328"/>
      </c:scatterChart>
      <c:valAx>
        <c:axId val="21171493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Mean January Temperature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15328"/>
        <c:crosses val="autoZero"/>
        <c:crossBetween val="midCat"/>
      </c:valAx>
      <c:valAx>
        <c:axId val="21171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Wage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1493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Scatter Diagram for Wages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>
                <a:softEdge rad="0"/>
              </a:effectLst>
            </c:spPr>
            <c:trendlineType val="linear"/>
            <c:dispRSqr val="1"/>
            <c:dispEq val="1"/>
            <c:trendlineLbl>
              <c:layout>
                <c:manualLayout>
                  <c:x val="2.1263164889198977E-5"/>
                  <c:y val="3.280022714838745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/>
                      <a:t>y = 26.849 </a:t>
                    </a:r>
                    <a:r>
                      <a:rPr lang="en-US" sz="1200" baseline="0" dirty="0" smtClean="0"/>
                      <a:t>- 0.2113x </a:t>
                    </a:r>
                    <a:r>
                      <a:rPr lang="en-US" sz="1200" baseline="0" dirty="0"/>
                      <a:t/>
                    </a:r>
                    <a:br>
                      <a:rPr lang="en-US" sz="1200" baseline="0" dirty="0"/>
                    </a:br>
                    <a:r>
                      <a:rPr lang="en-US" sz="1200" baseline="0" dirty="0"/>
                      <a:t>R² = 0.2925</a:t>
                    </a:r>
                    <a:endParaRPr lang="en-US" sz="12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Sheet1!$E$4:$E$17</c:f>
              <c:numCache>
                <c:formatCode>General</c:formatCode>
                <c:ptCount val="14"/>
                <c:pt idx="0">
                  <c:v>35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50</c:v>
                </c:pt>
                <c:pt idx="5">
                  <c:v>65</c:v>
                </c:pt>
                <c:pt idx="6">
                  <c:v>65</c:v>
                </c:pt>
                <c:pt idx="7">
                  <c:v>10</c:v>
                </c:pt>
                <c:pt idx="8">
                  <c:v>10</c:v>
                </c:pt>
                <c:pt idx="9">
                  <c:v>20</c:v>
                </c:pt>
                <c:pt idx="10">
                  <c:v>30</c:v>
                </c:pt>
                <c:pt idx="11">
                  <c:v>30</c:v>
                </c:pt>
                <c:pt idx="12">
                  <c:v>40</c:v>
                </c:pt>
                <c:pt idx="13">
                  <c:v>40</c:v>
                </c:pt>
              </c:numCache>
            </c:numRef>
          </c:xVal>
          <c:yVal>
            <c:numRef>
              <c:f>Sheet1!$D$4:$D$17</c:f>
              <c:numCache>
                <c:formatCode>General</c:formatCode>
                <c:ptCount val="14"/>
                <c:pt idx="0">
                  <c:v>18</c:v>
                </c:pt>
                <c:pt idx="1">
                  <c:v>10</c:v>
                </c:pt>
                <c:pt idx="2">
                  <c:v>14</c:v>
                </c:pt>
                <c:pt idx="3">
                  <c:v>19</c:v>
                </c:pt>
                <c:pt idx="4">
                  <c:v>9</c:v>
                </c:pt>
                <c:pt idx="5">
                  <c:v>18</c:v>
                </c:pt>
                <c:pt idx="6">
                  <c:v>10</c:v>
                </c:pt>
                <c:pt idx="7">
                  <c:v>28</c:v>
                </c:pt>
                <c:pt idx="8">
                  <c:v>20</c:v>
                </c:pt>
                <c:pt idx="9">
                  <c:v>24</c:v>
                </c:pt>
                <c:pt idx="10">
                  <c:v>29</c:v>
                </c:pt>
                <c:pt idx="11">
                  <c:v>19</c:v>
                </c:pt>
                <c:pt idx="12">
                  <c:v>28</c:v>
                </c:pt>
                <c:pt idx="13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87-43CA-A99A-ED0DE711D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558768"/>
        <c:axId val="212559160"/>
      </c:scatterChart>
      <c:valAx>
        <c:axId val="21255876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Mean January Temperature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59160"/>
        <c:crosses val="autoZero"/>
        <c:crossBetween val="midCat"/>
      </c:valAx>
      <c:valAx>
        <c:axId val="21255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Wage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58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78A095-1011-4CE9-9927-73080E135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07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02674C-1396-4B73-8DD1-C6E32E548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D2EE5-C052-42C7-AB66-BC55724940D6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83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BC9-9745-4089-A2E1-2EE9C7A909CC}" type="slidenum">
              <a:rPr lang="en-US"/>
              <a:pPr/>
              <a:t>14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52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5A9AE-AFF1-43B7-89A2-1026F64891E5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9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F73B-6C5E-49AC-A4A1-50ADC6407A09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3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891CE-A261-4EDB-9FCC-738DA36CEC75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05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F1781-D9BE-4050-839F-C2A6399DE751}" type="slidenum">
              <a:rPr lang="en-US"/>
              <a:pPr/>
              <a:t>18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5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9AD14-A7B2-4CEE-BE2E-0BE44494E814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4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B7E55-E5E9-41C7-9269-4DE2E6998E93}" type="slidenum">
              <a:rPr lang="en-US"/>
              <a:pPr/>
              <a:t>21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21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2CB44-0D6A-4984-8BFB-E1474B2BC0D5}" type="slidenum">
              <a:rPr lang="en-US"/>
              <a:pPr/>
              <a:t>22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10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B25D4-D329-4E3C-93FF-D2BE3F8AEFA1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74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19443-6325-4F77-B55B-7825B9437C71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0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1A233-1B1D-4A20-B07C-E3F4E57F325A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50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686FD-5B25-4ECC-B81C-37E241A03DE2}" type="slidenum">
              <a:rPr lang="en-US"/>
              <a:pPr/>
              <a:t>26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8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6AC68-EF21-4F13-97DA-4B9EF0A98965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07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76B71-5EF4-4642-B1BF-2D37C598B891}" type="slidenum">
              <a:rPr lang="en-US"/>
              <a:pPr/>
              <a:t>28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90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F5F3B-4336-4951-9159-7542C60902D3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80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47070-92DD-4246-A219-2655C215CBCE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144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2D12B-96C6-42ED-A183-6F35E83551B2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43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5C813-0205-4C1F-897A-3D6B7AAB0B21}" type="slidenum">
              <a:rPr lang="en-US"/>
              <a:pPr/>
              <a:t>32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0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6651D-D3A5-4E6C-A40C-FBA02B8BCAB0}" type="slidenum">
              <a:rPr lang="en-US"/>
              <a:pPr/>
              <a:t>33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89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B7650-97F1-4A3A-A174-315769AB7A0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3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A661C-1388-4060-A06D-0F19809E2A34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4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6C212-571F-4D6C-8552-36956E5958BF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CAF68-C5E8-4BA5-B3F2-FE3F0BC91BD7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7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354D6-34EE-48FA-BA93-2FDD9972AD05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38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A03B5-D8CE-4CF1-8C3D-B475FCCC09DB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8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47A3B-8D2E-41C9-874E-41B9EC0431BA}" type="slidenum">
              <a:rPr lang="en-US"/>
              <a:pPr/>
              <a:t>12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2E6B7-F018-4125-8B5B-22E5C99813F2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2103-2C47-4CC4-9A3C-B9B25069F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719D3-FB69-4489-812B-E31E111F1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15956-22B6-4ADB-A1B3-03DC85678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087A4-6D1F-40CF-853D-43F8C3F2B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568EE-C529-445A-A8B4-2BFFC81D2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64489-7660-4864-9485-C4228E8D0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2DB9B-39B8-4276-BAF0-4CF737309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8E2A1-20CA-42B8-A337-54838F554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C5BA8-5CE2-4098-A335-E7AEF8DD2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EA456-C24D-48EF-9FBB-B56A4E40B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C372F-4F0C-4ACC-960B-F26CCBC50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1ACBAD-760B-4582-A128-C1A83B630A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lesfinney.net/491/hand/lib_data.pdf" TargetMode="External"/><Relationship Id="rId2" Type="http://schemas.openxmlformats.org/officeDocument/2006/relationships/hyperlink" Target="http://milesfinney.net/491/hand/lib_data.xls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ilesfinney.net/491/hand/1562878184943.gi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Regression </a:t>
            </a:r>
            <a:r>
              <a:rPr lang="en-US" b="1" dirty="0" smtClean="0">
                <a:solidFill>
                  <a:schemeClr val="accent2"/>
                </a:solidFill>
              </a:rPr>
              <a:t>Analysis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Regression </a:t>
            </a:r>
            <a:r>
              <a:rPr lang="en-US" sz="3600" dirty="0" smtClean="0"/>
              <a:t>analysis is used </a:t>
            </a:r>
            <a:r>
              <a:rPr lang="en-US" sz="3600" dirty="0"/>
              <a:t>to estimate relationship between dependent variable (Y) and one or more independent variables (X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Our theory states Y=f(X)</a:t>
            </a:r>
          </a:p>
          <a:p>
            <a:r>
              <a:rPr lang="en-US" sz="3600" dirty="0" smtClean="0"/>
              <a:t>Regression is used to test theory. 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o empirically support or reject idea.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The </a:t>
            </a:r>
            <a:r>
              <a:rPr lang="en-US" sz="3600" dirty="0"/>
              <a:t>function f(X) calculates the expected value of Y conditional on the independent variable(s) X: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cs typeface="Times New Roman" pitchFamily="18" charset="0"/>
              </a:rPr>
              <a:t>f(X) calculates </a:t>
            </a:r>
            <a:r>
              <a:rPr lang="en-US" sz="3600" dirty="0"/>
              <a:t>E(Y</a:t>
            </a:r>
            <a:r>
              <a:rPr lang="en-US" sz="3600" dirty="0">
                <a:cs typeface="Times New Roman" pitchFamily="18" charset="0"/>
              </a:rPr>
              <a:t>|X)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36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600" dirty="0"/>
              <a:t>If we theorize that the function representing the relationship between X and Y is linear, the expected values of Y can be expressed as:</a:t>
            </a:r>
          </a:p>
          <a:p>
            <a:pPr lvl="1">
              <a:lnSpc>
                <a:spcPct val="80000"/>
              </a:lnSpc>
            </a:pPr>
            <a:r>
              <a:rPr lang="en-US" sz="3600" dirty="0"/>
              <a:t>E(Y</a:t>
            </a:r>
            <a:r>
              <a:rPr lang="en-US" sz="3600" dirty="0">
                <a:cs typeface="Times New Roman" pitchFamily="18" charset="0"/>
              </a:rPr>
              <a:t>|X)=ß</a:t>
            </a:r>
            <a:r>
              <a:rPr lang="en-US" sz="3600" baseline="-25000" dirty="0">
                <a:cs typeface="Times New Roman" pitchFamily="18" charset="0"/>
              </a:rPr>
              <a:t>0</a:t>
            </a:r>
            <a:r>
              <a:rPr lang="en-US" sz="3600" dirty="0">
                <a:cs typeface="Times New Roman" pitchFamily="18" charset="0"/>
              </a:rPr>
              <a:t>+ ß</a:t>
            </a:r>
            <a:r>
              <a:rPr lang="en-US" sz="3600" baseline="-25000" dirty="0">
                <a:cs typeface="Times New Roman" pitchFamily="18" charset="0"/>
              </a:rPr>
              <a:t>1</a:t>
            </a:r>
            <a:r>
              <a:rPr lang="en-US" sz="3600" dirty="0">
                <a:cs typeface="Times New Roman" pitchFamily="18" charset="0"/>
              </a:rPr>
              <a:t>X</a:t>
            </a:r>
            <a:r>
              <a:rPr lang="en-US" sz="3600" baseline="-25000" dirty="0">
                <a:cs typeface="Times New Roman" pitchFamily="18" charset="0"/>
              </a:rPr>
              <a:t>1</a:t>
            </a:r>
            <a:r>
              <a:rPr lang="en-US" sz="3600" dirty="0">
                <a:cs typeface="Times New Roman" pitchFamily="18" charset="0"/>
              </a:rPr>
              <a:t>+ ß</a:t>
            </a:r>
            <a:r>
              <a:rPr lang="en-US" sz="3600" baseline="-25000" dirty="0">
                <a:cs typeface="Times New Roman" pitchFamily="18" charset="0"/>
              </a:rPr>
              <a:t>2</a:t>
            </a:r>
            <a:r>
              <a:rPr lang="en-US" sz="3600" dirty="0">
                <a:cs typeface="Times New Roman" pitchFamily="18" charset="0"/>
              </a:rPr>
              <a:t>X</a:t>
            </a:r>
            <a:r>
              <a:rPr lang="en-US" sz="3600" baseline="-25000" dirty="0">
                <a:cs typeface="Times New Roman" pitchFamily="18" charset="0"/>
              </a:rPr>
              <a:t>2</a:t>
            </a:r>
            <a:r>
              <a:rPr lang="en-US" sz="3600" dirty="0">
                <a:cs typeface="Times New Roman" pitchFamily="18" charset="0"/>
              </a:rPr>
              <a:t>+….   This is the population regression equation.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Sample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/>
              <a:t>In practice we won’t have all the data that make up Y and X. 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Therefore </a:t>
            </a:r>
            <a:r>
              <a:rPr lang="en-US" sz="3600" dirty="0"/>
              <a:t>we won’t be able to actually calculate the </a:t>
            </a:r>
            <a:r>
              <a:rPr lang="en-US" sz="3600" dirty="0">
                <a:cs typeface="Times New Roman" pitchFamily="18" charset="0"/>
              </a:rPr>
              <a:t>ß parameters in the population equation.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cs typeface="Times New Roman" pitchFamily="18" charset="0"/>
              </a:rPr>
              <a:t>We will </a:t>
            </a:r>
            <a:r>
              <a:rPr lang="en-US" sz="3600" dirty="0">
                <a:cs typeface="Times New Roman" pitchFamily="18" charset="0"/>
              </a:rPr>
              <a:t>calculate the sample equation: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cs typeface="Times New Roman" pitchFamily="18" charset="0"/>
              </a:rPr>
              <a:t>ŷ =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baseline="-25000" dirty="0">
                <a:cs typeface="Times New Roman" pitchFamily="18" charset="0"/>
              </a:rPr>
              <a:t>0 </a:t>
            </a:r>
            <a:r>
              <a:rPr lang="en-US" sz="3200" dirty="0">
                <a:cs typeface="Times New Roman" pitchFamily="18" charset="0"/>
              </a:rPr>
              <a:t>+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baseline="-25000" dirty="0">
                <a:cs typeface="Times New Roman" pitchFamily="18" charset="0"/>
              </a:rPr>
              <a:t>1</a:t>
            </a:r>
            <a:r>
              <a:rPr lang="en-US" sz="3200" dirty="0">
                <a:cs typeface="Times New Roman" pitchFamily="18" charset="0"/>
              </a:rPr>
              <a:t>X</a:t>
            </a:r>
            <a:r>
              <a:rPr lang="en-US" sz="3200" baseline="-25000" dirty="0">
                <a:cs typeface="Times New Roman" pitchFamily="18" charset="0"/>
              </a:rPr>
              <a:t>1</a:t>
            </a:r>
            <a:r>
              <a:rPr lang="en-US" sz="3200" dirty="0">
                <a:cs typeface="Times New Roman" pitchFamily="18" charset="0"/>
              </a:rPr>
              <a:t>+ 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baseline="-25000" dirty="0">
                <a:cs typeface="Times New Roman" pitchFamily="18" charset="0"/>
              </a:rPr>
              <a:t>2</a:t>
            </a:r>
            <a:r>
              <a:rPr lang="en-US" sz="3200" dirty="0">
                <a:cs typeface="Times New Roman" pitchFamily="18" charset="0"/>
              </a:rPr>
              <a:t>X</a:t>
            </a:r>
            <a:r>
              <a:rPr lang="en-US" sz="3200" baseline="-25000" dirty="0">
                <a:cs typeface="Times New Roman" pitchFamily="18" charset="0"/>
              </a:rPr>
              <a:t>2</a:t>
            </a:r>
            <a:r>
              <a:rPr lang="en-US" sz="3200" dirty="0">
                <a:cs typeface="Times New Roman" pitchFamily="18" charset="0"/>
              </a:rPr>
              <a:t>+……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cs typeface="Times New Roman" pitchFamily="18" charset="0"/>
              </a:rPr>
              <a:t>where ŷ is the estimate of </a:t>
            </a:r>
            <a:r>
              <a:rPr lang="en-US" sz="3200" dirty="0" smtClean="0"/>
              <a:t>E(Y</a:t>
            </a:r>
            <a:r>
              <a:rPr lang="en-US" sz="3200" dirty="0" smtClean="0">
                <a:cs typeface="Times New Roman" pitchFamily="18" charset="0"/>
              </a:rPr>
              <a:t>|X)</a:t>
            </a:r>
          </a:p>
          <a:p>
            <a:pPr lvl="1">
              <a:lnSpc>
                <a:spcPct val="80000"/>
              </a:lnSpc>
            </a:pPr>
            <a:r>
              <a:rPr lang="en-US" sz="3200" i="1" dirty="0" smtClean="0">
                <a:cs typeface="Times New Roman" pitchFamily="18" charset="0"/>
              </a:rPr>
              <a:t>b</a:t>
            </a:r>
            <a:r>
              <a:rPr lang="en-US" sz="3200" baseline="-25000" dirty="0" smtClean="0">
                <a:cs typeface="Times New Roman" pitchFamily="18" charset="0"/>
              </a:rPr>
              <a:t>0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is the estimate for the </a:t>
            </a:r>
            <a:r>
              <a:rPr lang="en-US" sz="3200" dirty="0" smtClean="0">
                <a:cs typeface="Times New Roman" pitchFamily="18" charset="0"/>
              </a:rPr>
              <a:t>ß</a:t>
            </a:r>
            <a:r>
              <a:rPr lang="en-US" sz="3200" baseline="-25000" dirty="0" smtClean="0">
                <a:cs typeface="Times New Roman" pitchFamily="18" charset="0"/>
              </a:rPr>
              <a:t>0</a:t>
            </a:r>
            <a:endParaRPr lang="en-US" sz="32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3200" i="1" dirty="0" smtClean="0">
                <a:cs typeface="Times New Roman" pitchFamily="18" charset="0"/>
              </a:rPr>
              <a:t>b</a:t>
            </a:r>
            <a:r>
              <a:rPr lang="en-US" sz="3200" baseline="-25000" dirty="0" smtClean="0">
                <a:cs typeface="Times New Roman" pitchFamily="18" charset="0"/>
              </a:rPr>
              <a:t>1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is the estimate for the ß</a:t>
            </a:r>
            <a:r>
              <a:rPr lang="en-US" sz="3200" baseline="-25000" dirty="0">
                <a:cs typeface="Times New Roman" pitchFamily="18" charset="0"/>
              </a:rPr>
              <a:t>1 </a:t>
            </a:r>
            <a:r>
              <a:rPr lang="en-US" sz="3200" dirty="0">
                <a:cs typeface="Times New Roman" pitchFamily="18" charset="0"/>
              </a:rPr>
              <a:t>etc.</a:t>
            </a:r>
            <a:endParaRPr lang="en-US" sz="32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005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7772400" cy="54864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Sample </a:t>
            </a:r>
          </a:p>
          <a:p>
            <a:r>
              <a:rPr lang="en-US" sz="3600" dirty="0" smtClean="0">
                <a:cs typeface="Times New Roman" pitchFamily="18" charset="0"/>
              </a:rPr>
              <a:t>Inferences </a:t>
            </a:r>
            <a:r>
              <a:rPr lang="en-US" sz="3600" dirty="0">
                <a:cs typeface="Times New Roman" pitchFamily="18" charset="0"/>
              </a:rPr>
              <a:t>from the sample </a:t>
            </a:r>
            <a:r>
              <a:rPr lang="en-US" sz="3600" dirty="0" smtClean="0">
                <a:cs typeface="Times New Roman" pitchFamily="18" charset="0"/>
              </a:rPr>
              <a:t>are </a:t>
            </a:r>
            <a:r>
              <a:rPr lang="en-US" sz="3600" dirty="0">
                <a:cs typeface="Times New Roman" pitchFamily="18" charset="0"/>
              </a:rPr>
              <a:t>used to describe relationships within the larger population.</a:t>
            </a:r>
          </a:p>
          <a:p>
            <a:r>
              <a:rPr lang="en-US" sz="3600" dirty="0">
                <a:cs typeface="Times New Roman" pitchFamily="18" charset="0"/>
              </a:rPr>
              <a:t>Assume the simple regression model: </a:t>
            </a:r>
          </a:p>
          <a:p>
            <a:pPr>
              <a:buFontTx/>
              <a:buNone/>
            </a:pPr>
            <a:r>
              <a:rPr lang="en-US" sz="3600" dirty="0">
                <a:cs typeface="Times New Roman" pitchFamily="18" charset="0"/>
              </a:rPr>
              <a:t>		ŷ = </a:t>
            </a:r>
            <a:r>
              <a:rPr lang="en-US" sz="3600" i="1" dirty="0">
                <a:cs typeface="Times New Roman" pitchFamily="18" charset="0"/>
              </a:rPr>
              <a:t>b</a:t>
            </a:r>
            <a:r>
              <a:rPr lang="en-US" sz="3600" baseline="-25000" dirty="0">
                <a:cs typeface="Times New Roman" pitchFamily="18" charset="0"/>
              </a:rPr>
              <a:t>0 </a:t>
            </a:r>
            <a:r>
              <a:rPr lang="en-US" sz="3600" dirty="0">
                <a:cs typeface="Times New Roman" pitchFamily="18" charset="0"/>
              </a:rPr>
              <a:t>+ </a:t>
            </a:r>
            <a:r>
              <a:rPr lang="en-US" sz="3600" i="1" dirty="0" smtClean="0">
                <a:cs typeface="Times New Roman" pitchFamily="18" charset="0"/>
              </a:rPr>
              <a:t>b</a:t>
            </a:r>
            <a:r>
              <a:rPr lang="en-US" sz="3600" baseline="-25000" dirty="0" smtClean="0">
                <a:cs typeface="Times New Roman" pitchFamily="18" charset="0"/>
              </a:rPr>
              <a:t>1</a:t>
            </a:r>
            <a:r>
              <a:rPr lang="en-US" sz="3600" dirty="0" smtClean="0">
                <a:cs typeface="Times New Roman" pitchFamily="18" charset="0"/>
              </a:rPr>
              <a:t>X</a:t>
            </a:r>
            <a:r>
              <a:rPr lang="en-US" sz="3600" baseline="-25000" dirty="0" smtClean="0">
                <a:cs typeface="Times New Roman" pitchFamily="18" charset="0"/>
              </a:rPr>
              <a:t>1</a:t>
            </a:r>
            <a:endParaRPr lang="en-US" sz="3600" baseline="-25000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where y is expenditures by the sampled </a:t>
            </a:r>
            <a:r>
              <a:rPr lang="en-US" dirty="0" smtClean="0">
                <a:cs typeface="Times New Roman" pitchFamily="18" charset="0"/>
              </a:rPr>
              <a:t>libraries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X </a:t>
            </a:r>
            <a:r>
              <a:rPr lang="en-US" dirty="0">
                <a:cs typeface="Times New Roman" pitchFamily="18" charset="0"/>
              </a:rPr>
              <a:t>represents the number of residents in the sampled cities.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28600" y="923925"/>
          <a:ext cx="8067675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3" name="Chart" r:id="rId4" imgW="10195200" imgH="5950440" progId="Excel.Sheet.8">
                  <p:embed/>
                </p:oleObj>
              </mc:Choice>
              <mc:Fallback>
                <p:oleObj name="Chart" r:id="rId4" imgW="10195200" imgH="595044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23925"/>
                        <a:ext cx="8067675" cy="4943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z="700" dirty="0">
                <a:latin typeface="SAS Monospace" pitchFamily="49" charset="0"/>
              </a:rPr>
              <a:t> </a:t>
            </a:r>
            <a:r>
              <a:rPr lang="en-US" sz="1000" dirty="0">
                <a:latin typeface="SAS Monospace" pitchFamily="49" charset="0"/>
              </a:rPr>
              <a:t>The SAS System          15:08 Sunday, March 21, 2004   1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(note:  Y and X are untransformed)      The REG Procedure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Model: MODEL1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Dependent Variable: expend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Analysis of Variance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Sum of           Mean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Source                   DF        Squares         Square    F Value    Pr &gt; F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Model                     1    1.620351E14    </a:t>
            </a:r>
            <a:r>
              <a:rPr lang="en-US" sz="1000" dirty="0" err="1">
                <a:latin typeface="SAS Monospace" pitchFamily="49" charset="0"/>
              </a:rPr>
              <a:t>1.620351E14</a:t>
            </a:r>
            <a:r>
              <a:rPr lang="en-US" sz="1000" dirty="0">
                <a:latin typeface="SAS Monospace" pitchFamily="49" charset="0"/>
              </a:rPr>
              <a:t>     138.88    &lt;.0001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Error                    73    8.517114E13    1.166728E12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Corrected Total          74    2.472063E14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Root MSE              1080152    R-Square     </a:t>
            </a:r>
            <a:r>
              <a:rPr lang="en-US" sz="1000" dirty="0">
                <a:latin typeface="SAS Monospace" pitchFamily="49" charset="0"/>
                <a:hlinkClick r:id="rId3" action="ppaction://hlinksldjump"/>
              </a:rPr>
              <a:t>0.6555</a:t>
            </a:r>
            <a:r>
              <a:rPr lang="en-US" sz="1000" dirty="0">
                <a:latin typeface="SAS Monospace" pitchFamily="49" charset="0"/>
              </a:rPr>
              <a:t>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Dependent Mean        1571126    </a:t>
            </a:r>
            <a:r>
              <a:rPr lang="en-US" sz="1000" dirty="0" err="1">
                <a:latin typeface="SAS Monospace" pitchFamily="49" charset="0"/>
              </a:rPr>
              <a:t>Adj</a:t>
            </a:r>
            <a:r>
              <a:rPr lang="en-US" sz="1000" dirty="0">
                <a:latin typeface="SAS Monospace" pitchFamily="49" charset="0"/>
              </a:rPr>
              <a:t> R-Sq     0.6507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</a:t>
            </a:r>
            <a:r>
              <a:rPr lang="en-US" sz="1000" dirty="0" err="1">
                <a:latin typeface="SAS Monospace" pitchFamily="49" charset="0"/>
              </a:rPr>
              <a:t>Coeff</a:t>
            </a:r>
            <a:r>
              <a:rPr lang="en-US" sz="1000" dirty="0">
                <a:latin typeface="SAS Monospace" pitchFamily="49" charset="0"/>
              </a:rPr>
              <a:t> </a:t>
            </a:r>
            <a:r>
              <a:rPr lang="en-US" sz="1000" dirty="0" err="1">
                <a:latin typeface="SAS Monospace" pitchFamily="49" charset="0"/>
              </a:rPr>
              <a:t>Var</a:t>
            </a:r>
            <a:r>
              <a:rPr lang="en-US" sz="1000" dirty="0">
                <a:latin typeface="SAS Monospace" pitchFamily="49" charset="0"/>
              </a:rPr>
              <a:t>            68.75017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Parameter Estimates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Parameter       Standard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Variable     DF       Estimate          Error    t Value    Pr &gt; |t|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Intercept     1          49667         179511       0.28      0.7828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residents     1       </a:t>
            </a:r>
            <a:r>
              <a:rPr lang="en-US" sz="1000" dirty="0" smtClean="0">
                <a:latin typeface="SAS Monospace" pitchFamily="49" charset="0"/>
                <a:hlinkClick r:id="rId4" action="ppaction://hlinksldjump"/>
              </a:rPr>
              <a:t>24.30238</a:t>
            </a:r>
            <a:r>
              <a:rPr lang="en-US" sz="1000" dirty="0" smtClean="0">
                <a:latin typeface="SAS Monospace" pitchFamily="49" charset="0"/>
              </a:rPr>
              <a:t>       </a:t>
            </a:r>
            <a:r>
              <a:rPr lang="en-US" sz="1000" dirty="0">
                <a:latin typeface="SAS Monospace" pitchFamily="49" charset="0"/>
              </a:rPr>
              <a:t>2.06219      11.78      &lt;.0001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943600"/>
          </a:xfrm>
        </p:spPr>
        <p:txBody>
          <a:bodyPr/>
          <a:lstStyle/>
          <a:p>
            <a:r>
              <a:rPr lang="en-US" sz="4000" dirty="0" smtClean="0"/>
              <a:t>Equation</a:t>
            </a:r>
            <a:r>
              <a:rPr lang="en-US" sz="4000" dirty="0"/>
              <a:t>: </a:t>
            </a:r>
            <a:r>
              <a:rPr lang="en-US" sz="4000" dirty="0">
                <a:cs typeface="Times New Roman" pitchFamily="18" charset="0"/>
              </a:rPr>
              <a:t>ŷ = </a:t>
            </a:r>
            <a:r>
              <a:rPr lang="en-US" sz="4000" dirty="0"/>
              <a:t>49667 </a:t>
            </a:r>
            <a:r>
              <a:rPr lang="en-US" sz="4000" dirty="0">
                <a:cs typeface="Times New Roman" pitchFamily="18" charset="0"/>
              </a:rPr>
              <a:t>+ </a:t>
            </a:r>
            <a:r>
              <a:rPr lang="en-US" sz="4000" dirty="0"/>
              <a:t>24.30</a:t>
            </a:r>
            <a:r>
              <a:rPr lang="en-US" sz="4000" dirty="0">
                <a:cs typeface="Times New Roman" pitchFamily="18" charset="0"/>
              </a:rPr>
              <a:t>X</a:t>
            </a:r>
            <a:r>
              <a:rPr lang="en-US" sz="4000" baseline="-25000" dirty="0">
                <a:cs typeface="Times New Roman" pitchFamily="18" charset="0"/>
              </a:rPr>
              <a:t>1</a:t>
            </a:r>
            <a:endParaRPr lang="en-US" sz="4000" dirty="0"/>
          </a:p>
          <a:p>
            <a:r>
              <a:rPr lang="en-US" sz="4000" dirty="0"/>
              <a:t>Interpret b</a:t>
            </a:r>
            <a:r>
              <a:rPr lang="en-US" sz="4000" baseline="-25000" dirty="0"/>
              <a:t>0</a:t>
            </a:r>
            <a:r>
              <a:rPr lang="en-US" sz="4000" dirty="0"/>
              <a:t>, b</a:t>
            </a:r>
            <a:r>
              <a:rPr lang="en-US" sz="4000" baseline="-25000" dirty="0"/>
              <a:t>1.</a:t>
            </a:r>
          </a:p>
          <a:p>
            <a:pPr lvl="2">
              <a:buNone/>
            </a:pPr>
            <a:r>
              <a:rPr lang="en-US" sz="3200" dirty="0">
                <a:cs typeface="Times New Roman" pitchFamily="18" charset="0"/>
              </a:rPr>
              <a:t>∆ŷ=        </a:t>
            </a:r>
            <a:r>
              <a:rPr lang="en-US" sz="3200" dirty="0"/>
              <a:t>b</a:t>
            </a:r>
            <a:r>
              <a:rPr lang="en-US" sz="3200" baseline="-25000" dirty="0"/>
              <a:t>1 </a:t>
            </a:r>
            <a:r>
              <a:rPr lang="en-US" sz="3200" dirty="0">
                <a:cs typeface="Times New Roman" pitchFamily="18" charset="0"/>
              </a:rPr>
              <a:t>∆</a:t>
            </a:r>
            <a:r>
              <a:rPr lang="en-US" sz="3200" dirty="0" smtClean="0">
                <a:cs typeface="Times New Roman" pitchFamily="18" charset="0"/>
              </a:rPr>
              <a:t>X</a:t>
            </a:r>
            <a:r>
              <a:rPr lang="en-US" sz="3200" baseline="-25000" dirty="0" smtClean="0">
                <a:cs typeface="Times New Roman" pitchFamily="18" charset="0"/>
              </a:rPr>
              <a:t>1 </a:t>
            </a:r>
          </a:p>
          <a:p>
            <a:pPr lvl="2">
              <a:buNone/>
            </a:pPr>
            <a:r>
              <a:rPr lang="en-US" sz="3200" dirty="0" smtClean="0">
                <a:cs typeface="Times New Roman" pitchFamily="18" charset="0"/>
              </a:rPr>
              <a:t>∆</a:t>
            </a:r>
            <a:r>
              <a:rPr lang="en-US" sz="3200" dirty="0">
                <a:cs typeface="Times New Roman" pitchFamily="18" charset="0"/>
              </a:rPr>
              <a:t>ŷ=        </a:t>
            </a:r>
            <a:r>
              <a:rPr lang="en-US" sz="3200" dirty="0"/>
              <a:t>24.30</a:t>
            </a:r>
            <a:r>
              <a:rPr lang="en-US" sz="3200" baseline="-25000" dirty="0"/>
              <a:t>  </a:t>
            </a:r>
            <a:r>
              <a:rPr lang="en-US" sz="3200" dirty="0">
                <a:cs typeface="Times New Roman" pitchFamily="18" charset="0"/>
              </a:rPr>
              <a:t>∆X</a:t>
            </a:r>
            <a:r>
              <a:rPr lang="en-US" sz="3200" baseline="-25000" dirty="0">
                <a:cs typeface="Times New Roman" pitchFamily="18" charset="0"/>
              </a:rPr>
              <a:t>1</a:t>
            </a:r>
          </a:p>
          <a:p>
            <a:r>
              <a:rPr lang="en-US" sz="4000" dirty="0"/>
              <a:t>An additional resident in a city is estimated to increase predicted library expenditure by $24.30.</a:t>
            </a:r>
          </a:p>
          <a:p>
            <a:r>
              <a:rPr lang="en-US" sz="4000" dirty="0"/>
              <a:t>What is the relationship between b</a:t>
            </a:r>
            <a:r>
              <a:rPr lang="en-US" sz="4000" baseline="-25000" dirty="0"/>
              <a:t>1</a:t>
            </a:r>
            <a:r>
              <a:rPr lang="en-US" sz="4000" dirty="0"/>
              <a:t> and </a:t>
            </a:r>
            <a:r>
              <a:rPr lang="en-US" sz="4000" dirty="0">
                <a:cs typeface="Times New Roman" pitchFamily="18" charset="0"/>
              </a:rPr>
              <a:t>ß</a:t>
            </a:r>
            <a:r>
              <a:rPr lang="en-US" sz="4000" baseline="-25000" dirty="0">
                <a:cs typeface="Times New Roman" pitchFamily="18" charset="0"/>
              </a:rPr>
              <a:t>1</a:t>
            </a:r>
            <a:r>
              <a:rPr lang="en-US" sz="4000" dirty="0">
                <a:cs typeface="Times New Roman" pitchFamily="18" charset="0"/>
              </a:rPr>
              <a:t>?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R</a:t>
            </a:r>
            <a:r>
              <a:rPr lang="en-US" sz="3600" baseline="30000" dirty="0" smtClean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sample equation is not accounting for all the variation in the dependent variable, y.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Interpret coefficient of determination, R</a:t>
            </a:r>
            <a:r>
              <a:rPr lang="en-US" baseline="30000" dirty="0" smtClean="0">
                <a:cs typeface="Times New Roman" pitchFamily="18" charset="0"/>
              </a:rPr>
              <a:t>2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 smtClean="0">
                <a:cs typeface="Times New Roman" pitchFamily="18" charset="0"/>
              </a:rPr>
              <a:t>R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 measures the proportion of the variation in dependent variable that is explained by the model.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cs typeface="Times New Roman" pitchFamily="18" charset="0"/>
              </a:rPr>
              <a:t>How much of the variation in library expenditures across cities is explained by differences in city size?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 smtClean="0">
                <a:cs typeface="Times New Roman" pitchFamily="18" charset="0"/>
              </a:rPr>
              <a:t>R</a:t>
            </a:r>
            <a:r>
              <a:rPr lang="en-US" sz="4400" baseline="30000" dirty="0" smtClean="0">
                <a:cs typeface="Times New Roman" pitchFamily="18" charset="0"/>
              </a:rPr>
              <a:t>2</a:t>
            </a:r>
            <a:r>
              <a:rPr lang="en-US" sz="4400" dirty="0" smtClean="0">
                <a:cs typeface="Times New Roman" pitchFamily="18" charset="0"/>
              </a:rPr>
              <a:t>=65.55</a:t>
            </a:r>
            <a:r>
              <a:rPr lang="en-US" sz="4400" dirty="0">
                <a:cs typeface="Times New Roman" pitchFamily="18" charset="0"/>
              </a:rPr>
              <a:t>% 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cs typeface="Times New Roman" pitchFamily="18" charset="0"/>
              </a:rPr>
              <a:t>Our model accounts for 65.55% of the variation in library expenditures.</a:t>
            </a:r>
          </a:p>
          <a:p>
            <a:pPr lvl="1">
              <a:lnSpc>
                <a:spcPct val="90000"/>
              </a:lnSpc>
            </a:pPr>
            <a:r>
              <a:rPr lang="en-US" sz="4000" dirty="0">
                <a:cs typeface="Times New Roman" pitchFamily="18" charset="0"/>
              </a:rPr>
              <a:t>City size explains 65.55% of the variation in library expenditures.</a:t>
            </a:r>
          </a:p>
          <a:p>
            <a:pPr>
              <a:lnSpc>
                <a:spcPct val="90000"/>
              </a:lnSpc>
            </a:pPr>
            <a:r>
              <a:rPr lang="en-US" sz="4400" dirty="0">
                <a:cs typeface="Times New Roman" pitchFamily="18" charset="0"/>
              </a:rPr>
              <a:t>Part of the variation in library expenditures </a:t>
            </a:r>
            <a:r>
              <a:rPr lang="en-US" sz="4400" dirty="0" smtClean="0">
                <a:cs typeface="Times New Roman" pitchFamily="18" charset="0"/>
              </a:rPr>
              <a:t>remains </a:t>
            </a:r>
            <a:r>
              <a:rPr lang="en-US" sz="4400" dirty="0">
                <a:cs typeface="Times New Roman" pitchFamily="18" charset="0"/>
              </a:rPr>
              <a:t>unexplained.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Residual Term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Residual term, ê,  is the difference between the actual and predicted value of the dependent variable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cs typeface="Times New Roman" pitchFamily="18" charset="0"/>
              </a:rPr>
              <a:t>y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 = </a:t>
            </a:r>
            <a:r>
              <a:rPr lang="en-US" sz="2800" dirty="0" err="1">
                <a:cs typeface="Times New Roman" pitchFamily="18" charset="0"/>
              </a:rPr>
              <a:t>ŷ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en-US" sz="2800" baseline="-250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+ </a:t>
            </a:r>
            <a:r>
              <a:rPr lang="en-US" sz="2800" dirty="0" err="1">
                <a:cs typeface="Times New Roman" pitchFamily="18" charset="0"/>
              </a:rPr>
              <a:t>ê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endParaRPr lang="en-US" sz="2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Actual value of dependent variable = predicted value + residual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Interpret </a:t>
            </a:r>
            <a:r>
              <a:rPr lang="en-US" sz="2800" dirty="0">
                <a:cs typeface="Times New Roman" pitchFamily="18" charset="0"/>
                <a:hlinkClick r:id="rId3" action="ppaction://hlinksldjump"/>
              </a:rPr>
              <a:t>residual </a:t>
            </a:r>
            <a:r>
              <a:rPr lang="en-US" sz="2800" dirty="0" smtClean="0">
                <a:cs typeface="Times New Roman" pitchFamily="18" charset="0"/>
                <a:hlinkClick r:id="rId3" action="ppaction://hlinksldjump"/>
              </a:rPr>
              <a:t>terms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ê</a:t>
            </a:r>
            <a:r>
              <a:rPr lang="en-US" sz="2800" baseline="-25000" dirty="0" err="1" smtClean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= </a:t>
            </a:r>
            <a:r>
              <a:rPr lang="en-US" sz="2800" dirty="0" err="1">
                <a:cs typeface="Times New Roman" pitchFamily="18" charset="0"/>
              </a:rPr>
              <a:t>y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- </a:t>
            </a:r>
            <a:r>
              <a:rPr lang="en-US" sz="2800" dirty="0" err="1">
                <a:cs typeface="Times New Roman" pitchFamily="18" charset="0"/>
              </a:rPr>
              <a:t>ŷ</a:t>
            </a:r>
            <a:r>
              <a:rPr lang="en-US" sz="2800" baseline="-25000" dirty="0" err="1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) from regression model.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The non-zero residual terms and the R</a:t>
            </a:r>
            <a:r>
              <a:rPr lang="en-US" sz="2800" baseline="30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 value less than 100% both indicate the model doesn’t perfectly predict each y-value.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Residual Terms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9051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/>
                        <a:t>Sample of residual terms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u="sng" strike="noStrike" dirty="0"/>
                        <a:t>City</a:t>
                      </a:r>
                      <a:endParaRPr lang="en-US" sz="2200" b="0" i="0" u="sng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sng" strike="noStrike"/>
                        <a:t>Actual Library Expenditure</a:t>
                      </a:r>
                      <a:endParaRPr lang="en-US" sz="2200" b="0" i="0" u="sng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sng" strike="noStrike"/>
                        <a:t>Predicted Y</a:t>
                      </a:r>
                      <a:endParaRPr lang="en-US" sz="2200" b="0" i="1" u="sng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sng" strike="noStrike"/>
                        <a:t>Residual</a:t>
                      </a:r>
                      <a:endParaRPr lang="en-US" sz="2200" b="0" i="0" u="sng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/>
                        <a:t>AgouraHills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943,436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581,889.45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361,546.55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/>
                        <a:t>Alhambra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1,703,193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2,275,765.62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-572,572.62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/>
                        <a:t>Arcadia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1,535,420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1,342,554.07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192,865.93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/>
                        <a:t>Artesia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/>
                        <a:t>262,885</a:t>
                      </a:r>
                      <a:endParaRPr lang="en-US" sz="2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462,807.76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-199,922.76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/>
                        <a:t>Asuza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835,707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/>
                        <a:t>1,160,286.19</a:t>
                      </a:r>
                      <a:endParaRPr lang="en-US" sz="2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/>
                        <a:t>-324,579.19</a:t>
                      </a:r>
                      <a:endParaRPr lang="en-US" sz="2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Consider the </a:t>
            </a:r>
            <a:r>
              <a:rPr lang="en-US" dirty="0" smtClean="0"/>
              <a:t>variable, </a:t>
            </a:r>
            <a:r>
              <a:rPr lang="en-US" dirty="0" smtClean="0">
                <a:hlinkClick r:id="rId2"/>
              </a:rPr>
              <a:t>total </a:t>
            </a:r>
            <a:r>
              <a:rPr lang="en-US" dirty="0">
                <a:hlinkClick r:id="rId2"/>
              </a:rPr>
              <a:t>library expenditure</a:t>
            </a:r>
            <a:r>
              <a:rPr lang="en-US" dirty="0"/>
              <a:t> in cities within Los Angeles County in 1999</a:t>
            </a:r>
            <a:r>
              <a:rPr lang="en-US" dirty="0" smtClean="0"/>
              <a:t>.</a:t>
            </a:r>
          </a:p>
          <a:p>
            <a:r>
              <a:rPr lang="en-US" dirty="0"/>
              <a:t>The library expenditure data can summarized by the </a:t>
            </a:r>
            <a:r>
              <a:rPr lang="en-US" dirty="0" smtClean="0">
                <a:hlinkClick r:id="rId3"/>
              </a:rPr>
              <a:t>distribution</a:t>
            </a:r>
            <a:r>
              <a:rPr lang="en-US" dirty="0" smtClean="0"/>
              <a:t> </a:t>
            </a:r>
            <a:r>
              <a:rPr lang="en-US" dirty="0"/>
              <a:t>of the variable.</a:t>
            </a:r>
          </a:p>
          <a:p>
            <a:r>
              <a:rPr lang="en-US" dirty="0"/>
              <a:t>A distribution assigns the chance a variable equals a value or range of values.</a:t>
            </a:r>
          </a:p>
          <a:p>
            <a:r>
              <a:rPr lang="en-US" dirty="0" smtClean="0"/>
              <a:t>It may illustrate patterns in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sz="4000" dirty="0" smtClean="0">
                <a:cs typeface="Times New Roman" pitchFamily="18" charset="0"/>
                <a:hlinkClick r:id="rId3"/>
              </a:rPr>
              <a:t>Stochastic </a:t>
            </a:r>
            <a:r>
              <a:rPr lang="en-US" sz="4000" dirty="0">
                <a:cs typeface="Times New Roman" pitchFamily="18" charset="0"/>
                <a:hlinkClick r:id="rId3"/>
              </a:rPr>
              <a:t>relationship</a:t>
            </a:r>
            <a:r>
              <a:rPr lang="en-US" sz="4000" dirty="0">
                <a:cs typeface="Times New Roman" pitchFamily="18" charset="0"/>
              </a:rPr>
              <a:t>: there is a whole distribution of Y-values for each value for X</a:t>
            </a:r>
            <a:r>
              <a:rPr lang="en-US" sz="4000" dirty="0" smtClean="0"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cs typeface="Times New Roman" pitchFamily="18" charset="0"/>
              </a:rPr>
              <a:t>The predicted values, ŷ, are estimates of the expected value of Y conditional on X.</a:t>
            </a:r>
          </a:p>
          <a:p>
            <a:r>
              <a:rPr lang="en-US" sz="4000" dirty="0" smtClean="0">
                <a:cs typeface="Times New Roman" pitchFamily="18" charset="0"/>
              </a:rPr>
              <a:t>The </a:t>
            </a:r>
            <a:r>
              <a:rPr lang="en-US" sz="4000" dirty="0" err="1" smtClean="0">
                <a:cs typeface="Times New Roman" pitchFamily="18" charset="0"/>
              </a:rPr>
              <a:t>ŷ’s</a:t>
            </a:r>
            <a:r>
              <a:rPr lang="en-US" sz="4000" dirty="0" smtClean="0">
                <a:cs typeface="Times New Roman" pitchFamily="18" charset="0"/>
              </a:rPr>
              <a:t> are estimates of mean library expenditures conditional on city size.</a:t>
            </a:r>
            <a:endParaRPr lang="en-US" sz="4000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Regression Analysis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relationship between city size and expenditures found within the sample may not necessarily hold within the population.</a:t>
            </a:r>
          </a:p>
          <a:p>
            <a:pPr>
              <a:lnSpc>
                <a:spcPct val="90000"/>
              </a:lnSpc>
            </a:pP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 is an estimate for </a:t>
            </a:r>
            <a:r>
              <a:rPr lang="en-US" dirty="0">
                <a:cs typeface="Times New Roman" pitchFamily="18" charset="0"/>
              </a:rPr>
              <a:t>ß</a:t>
            </a:r>
            <a:r>
              <a:rPr lang="en-US" baseline="-25000" dirty="0">
                <a:cs typeface="Times New Roman" pitchFamily="18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dirty="0"/>
              <a:t>The slope of the sample regression equation (b</a:t>
            </a:r>
            <a:r>
              <a:rPr lang="en-US" baseline="-25000" dirty="0"/>
              <a:t>1</a:t>
            </a:r>
            <a:r>
              <a:rPr lang="en-US" dirty="0"/>
              <a:t>) is only an estimate of the </a:t>
            </a:r>
            <a:r>
              <a:rPr lang="en-US" dirty="0">
                <a:cs typeface="Times New Roman" pitchFamily="18" charset="0"/>
              </a:rPr>
              <a:t>“true</a:t>
            </a:r>
            <a:r>
              <a:rPr lang="en-US" dirty="0" smtClean="0">
                <a:cs typeface="Times New Roman" pitchFamily="18" charset="0"/>
              </a:rPr>
              <a:t>” </a:t>
            </a:r>
            <a:r>
              <a:rPr lang="en-US" dirty="0">
                <a:cs typeface="Times New Roman" pitchFamily="18" charset="0"/>
              </a:rPr>
              <a:t>relationship between Y and X within the population.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 is a variable, its value depends on the specific sample taken.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Regression Analysis</a:t>
            </a:r>
          </a:p>
          <a:p>
            <a:r>
              <a:rPr lang="en-US" sz="2400" dirty="0">
                <a:cs typeface="Times New Roman" pitchFamily="18" charset="0"/>
              </a:rPr>
              <a:t>E(b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)=ß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 The expected value of 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is ß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but there still may be a difference between a particular calculated 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and ß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r>
              <a:rPr lang="en-US" sz="2400" dirty="0">
                <a:cs typeface="Times New Roman" pitchFamily="18" charset="0"/>
              </a:rPr>
              <a:t>This difference is called sampling error.</a:t>
            </a:r>
          </a:p>
          <a:p>
            <a:r>
              <a:rPr lang="en-US" sz="2400" dirty="0">
                <a:cs typeface="Times New Roman" pitchFamily="18" charset="0"/>
              </a:rPr>
              <a:t>The slope estimate 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follows a sampling distribution with a standard deviation equal to S</a:t>
            </a:r>
            <a:r>
              <a:rPr lang="en-US" sz="2400" baseline="-25000" dirty="0">
                <a:cs typeface="Times New Roman" pitchFamily="18" charset="0"/>
              </a:rPr>
              <a:t>b1</a:t>
            </a:r>
            <a:r>
              <a:rPr lang="en-US" sz="2400" dirty="0">
                <a:cs typeface="Times New Roman" pitchFamily="18" charset="0"/>
              </a:rPr>
              <a:t> (=2.062 in our regression output).</a:t>
            </a:r>
          </a:p>
          <a:p>
            <a:r>
              <a:rPr lang="en-US" sz="2400" dirty="0">
                <a:cs typeface="Times New Roman" pitchFamily="18" charset="0"/>
              </a:rPr>
              <a:t>Population Equation:</a:t>
            </a:r>
          </a:p>
          <a:p>
            <a:pPr lvl="4">
              <a:buFontTx/>
              <a:buNone/>
            </a:pPr>
            <a:r>
              <a:rPr lang="en-US" sz="2400" dirty="0"/>
              <a:t>E(Y</a:t>
            </a:r>
            <a:r>
              <a:rPr lang="en-US" sz="2400" dirty="0">
                <a:cs typeface="Times New Roman" pitchFamily="18" charset="0"/>
              </a:rPr>
              <a:t>|X)=ß</a:t>
            </a:r>
            <a:r>
              <a:rPr lang="en-US" sz="2400" baseline="-25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+ ß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Interpret hypotheses:</a:t>
            </a:r>
          </a:p>
          <a:p>
            <a:pPr lvl="2">
              <a:buFontTx/>
              <a:buNone/>
            </a:pPr>
            <a:r>
              <a:rPr lang="en-US" dirty="0">
                <a:cs typeface="Times New Roman" pitchFamily="18" charset="0"/>
              </a:rPr>
              <a:t>H</a:t>
            </a:r>
            <a:r>
              <a:rPr lang="en-US" baseline="-25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: ß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=0</a:t>
            </a:r>
          </a:p>
          <a:p>
            <a:pPr lvl="2">
              <a:buFontTx/>
              <a:buNone/>
            </a:pPr>
            <a:r>
              <a:rPr lang="en-US" dirty="0">
                <a:cs typeface="Times New Roman" pitchFamily="18" charset="0"/>
              </a:rPr>
              <a:t>H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: ß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≠</a:t>
            </a:r>
            <a:r>
              <a:rPr lang="en-US" dirty="0">
                <a:cs typeface="Times New Roman" pitchFamily="18" charset="0"/>
              </a:rPr>
              <a:t>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 smtClean="0"/>
              <a:t>Steps </a:t>
            </a:r>
            <a:r>
              <a:rPr lang="en-US" dirty="0"/>
              <a:t>to perform hypothesis test.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State null and alternative hypotheses, H</a:t>
            </a:r>
            <a:r>
              <a:rPr lang="en-US" sz="2800" baseline="-25000" dirty="0"/>
              <a:t>0</a:t>
            </a:r>
            <a:r>
              <a:rPr lang="en-US" sz="2800" dirty="0"/>
              <a:t> and H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Use t-distribution.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Set level of significance, </a:t>
            </a:r>
            <a:r>
              <a:rPr lang="el-GR" sz="28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2800" dirty="0">
                <a:sym typeface="WP Greek Century" pitchFamily="2" charset="2"/>
              </a:rPr>
              <a:t>.  This gives the size of the rejection region.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sym typeface="WP Greek Century" pitchFamily="2" charset="2"/>
              </a:rPr>
              <a:t>Find the critical values.  For a two tailed test, the critical values are </a:t>
            </a:r>
            <a:r>
              <a:rPr lang="en-US" sz="2800" dirty="0">
                <a:cs typeface="Times New Roman" pitchFamily="18" charset="0"/>
                <a:sym typeface="WP Greek Century" pitchFamily="2" charset="2"/>
              </a:rPr>
              <a:t>±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WP Greek Century" pitchFamily="2" charset="2"/>
              </a:rPr>
              <a:t> </a:t>
            </a:r>
            <a:r>
              <a:rPr lang="en-US" sz="2800" dirty="0">
                <a:sym typeface="WP Greek Century" pitchFamily="2" charset="2"/>
              </a:rPr>
              <a:t>t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2800" baseline="-25000" dirty="0">
                <a:cs typeface="Times New Roman" pitchFamily="18" charset="0"/>
                <a:sym typeface="WP Greek Century" pitchFamily="2" charset="2"/>
              </a:rPr>
              <a:t>/2,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γ</a:t>
            </a:r>
            <a:r>
              <a:rPr lang="en-US" sz="2800" dirty="0">
                <a:sym typeface="WP Greek Century" pitchFamily="2" charset="2"/>
              </a:rPr>
              <a:t> where </a:t>
            </a:r>
            <a:r>
              <a:rPr lang="el-GR" sz="2800" dirty="0">
                <a:cs typeface="Times New Roman" pitchFamily="18" charset="0"/>
                <a:sym typeface="WP Greek Century" pitchFamily="2" charset="2"/>
              </a:rPr>
              <a:t>γ</a:t>
            </a:r>
            <a:r>
              <a:rPr lang="en-US" sz="2800" dirty="0">
                <a:sym typeface="WP Greek Century" pitchFamily="2" charset="2"/>
              </a:rPr>
              <a:t> is degrees of freedom n-k-1.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sym typeface="WP Greek Century" pitchFamily="2" charset="2"/>
              </a:rPr>
              <a:t>Calculate test statistic t=(</a:t>
            </a:r>
            <a:r>
              <a:rPr lang="en-US" sz="2800" dirty="0">
                <a:cs typeface="Times New Roman" pitchFamily="18" charset="0"/>
              </a:rPr>
              <a:t>b</a:t>
            </a:r>
            <a:r>
              <a:rPr lang="en-US" sz="2800" baseline="-25000" dirty="0">
                <a:cs typeface="Times New Roman" pitchFamily="18" charset="0"/>
              </a:rPr>
              <a:t>1</a:t>
            </a:r>
            <a:r>
              <a:rPr lang="en-US" sz="2800" dirty="0">
                <a:cs typeface="Times New Roman" pitchFamily="18" charset="0"/>
              </a:rPr>
              <a:t>-ß</a:t>
            </a:r>
            <a:r>
              <a:rPr lang="en-US" sz="2800" baseline="-25000" dirty="0">
                <a:cs typeface="Times New Roman" pitchFamily="18" charset="0"/>
              </a:rPr>
              <a:t>1</a:t>
            </a:r>
            <a:r>
              <a:rPr lang="en-US" sz="2800" dirty="0">
                <a:cs typeface="Times New Roman" pitchFamily="18" charset="0"/>
              </a:rPr>
              <a:t>)/S</a:t>
            </a:r>
            <a:r>
              <a:rPr lang="en-US" sz="2800" baseline="-25000" dirty="0">
                <a:cs typeface="Times New Roman" pitchFamily="18" charset="0"/>
              </a:rPr>
              <a:t>b1.</a:t>
            </a:r>
            <a:endParaRPr lang="en-US" sz="2800" dirty="0"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>
                <a:cs typeface="Times New Roman" pitchFamily="18" charset="0"/>
              </a:rPr>
              <a:t>Reject H</a:t>
            </a:r>
            <a:r>
              <a:rPr lang="en-US" sz="2800" baseline="-25000" dirty="0">
                <a:cs typeface="Times New Roman" pitchFamily="18" charset="0"/>
              </a:rPr>
              <a:t>0</a:t>
            </a:r>
            <a:r>
              <a:rPr lang="en-US" sz="2800" dirty="0">
                <a:cs typeface="Times New Roman" pitchFamily="18" charset="0"/>
              </a:rPr>
              <a:t> if test statistic, t&lt;- </a:t>
            </a:r>
            <a:r>
              <a:rPr lang="en-US" sz="2800" dirty="0">
                <a:sym typeface="WP Greek Century" pitchFamily="2" charset="2"/>
              </a:rPr>
              <a:t>t 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2800" baseline="-25000" dirty="0">
                <a:cs typeface="Times New Roman" pitchFamily="18" charset="0"/>
                <a:sym typeface="WP Greek Century" pitchFamily="2" charset="2"/>
              </a:rPr>
              <a:t>/2,,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γ</a:t>
            </a:r>
            <a:r>
              <a:rPr lang="en-US" sz="2800" dirty="0">
                <a:sym typeface="WP Greek Century" pitchFamily="2" charset="2"/>
              </a:rPr>
              <a:t> or </a:t>
            </a:r>
            <a:r>
              <a:rPr lang="en-US" sz="2800" dirty="0">
                <a:cs typeface="Times New Roman" pitchFamily="18" charset="0"/>
              </a:rPr>
              <a:t>t&gt; </a:t>
            </a:r>
            <a:r>
              <a:rPr lang="en-US" sz="2800" dirty="0">
                <a:sym typeface="WP Greek Century" pitchFamily="2" charset="2"/>
              </a:rPr>
              <a:t>t 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2800" baseline="-25000" dirty="0">
                <a:cs typeface="Times New Roman" pitchFamily="18" charset="0"/>
                <a:sym typeface="WP Greek Century" pitchFamily="2" charset="2"/>
              </a:rPr>
              <a:t>/2,,</a:t>
            </a:r>
            <a:r>
              <a:rPr lang="el-GR" sz="2800" baseline="-25000" dirty="0">
                <a:cs typeface="Times New Roman" pitchFamily="18" charset="0"/>
                <a:sym typeface="WP Greek Century" pitchFamily="2" charset="2"/>
              </a:rPr>
              <a:t>γ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715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accent2"/>
                </a:solidFill>
              </a:rPr>
              <a:t>Regression Analysis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Multiple Regression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The “true” model would have all the X’s on the right hand side that have a systematic relationship with Y.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Example of </a:t>
            </a:r>
            <a:r>
              <a:rPr lang="en-US" sz="2400" dirty="0" smtClean="0">
                <a:hlinkClick r:id="rId3" action="ppaction://hlinksldjump"/>
              </a:rPr>
              <a:t>linear model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ŷ =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baseline="-25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+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+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baseline="-25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+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baseline="-25000" dirty="0">
                <a:cs typeface="Times New Roman" pitchFamily="18" charset="0"/>
              </a:rPr>
              <a:t>3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3</a:t>
            </a:r>
            <a:r>
              <a:rPr lang="en-US" sz="2400" dirty="0">
                <a:cs typeface="Times New Roman" pitchFamily="18" charset="0"/>
              </a:rPr>
              <a:t>+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baseline="-25000" dirty="0">
                <a:cs typeface="Times New Roman" pitchFamily="18" charset="0"/>
              </a:rPr>
              <a:t>4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4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Where</a:t>
            </a:r>
            <a:r>
              <a:rPr lang="en-US" sz="2400" baseline="-250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ŷ is predicted library expenditure; X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 is number of residents in city; X</a:t>
            </a:r>
            <a:r>
              <a:rPr lang="en-US" sz="2400" baseline="-25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=1 if library run by city =0 if library run by county; X</a:t>
            </a:r>
            <a:r>
              <a:rPr lang="en-US" sz="2400" baseline="-25000" dirty="0">
                <a:cs typeface="Times New Roman" pitchFamily="18" charset="0"/>
              </a:rPr>
              <a:t>3</a:t>
            </a:r>
            <a:r>
              <a:rPr lang="en-US" sz="2400" dirty="0">
                <a:cs typeface="Times New Roman" pitchFamily="18" charset="0"/>
              </a:rPr>
              <a:t> is percent of city residents who are school aged children; X</a:t>
            </a:r>
            <a:r>
              <a:rPr lang="en-US" sz="2400" baseline="-25000" dirty="0">
                <a:cs typeface="Times New Roman" pitchFamily="18" charset="0"/>
              </a:rPr>
              <a:t>4</a:t>
            </a:r>
            <a:r>
              <a:rPr lang="en-US" sz="2400" dirty="0">
                <a:cs typeface="Times New Roman" pitchFamily="18" charset="0"/>
              </a:rPr>
              <a:t> is median household income by city.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000" dirty="0">
                <a:cs typeface="Times New Roman" pitchFamily="18" charset="0"/>
              </a:rPr>
              <a:t>Interpret each of the </a:t>
            </a:r>
            <a:r>
              <a:rPr lang="en-US" sz="2000" i="1" dirty="0">
                <a:cs typeface="Times New Roman" pitchFamily="18" charset="0"/>
              </a:rPr>
              <a:t>b </a:t>
            </a:r>
            <a:r>
              <a:rPr lang="en-US" sz="2000" dirty="0" smtClean="0">
                <a:cs typeface="Times New Roman" pitchFamily="18" charset="0"/>
              </a:rPr>
              <a:t>coefficients (be careful in interpreting b</a:t>
            </a:r>
            <a:r>
              <a:rPr lang="en-US" sz="2000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, the coefficient for the dummy variable X</a:t>
            </a:r>
            <a:r>
              <a:rPr lang="en-US" sz="2000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)</a:t>
            </a:r>
            <a:endParaRPr lang="en-US" sz="2000" dirty="0"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000" dirty="0">
                <a:cs typeface="Times New Roman" pitchFamily="18" charset="0"/>
              </a:rPr>
              <a:t>Interpret R</a:t>
            </a:r>
            <a:r>
              <a:rPr lang="en-US" sz="2000" baseline="30000" dirty="0">
                <a:cs typeface="Times New Roman" pitchFamily="18" charset="0"/>
              </a:rPr>
              <a:t>2 </a:t>
            </a:r>
            <a:r>
              <a:rPr lang="en-US" sz="2000" dirty="0">
                <a:cs typeface="Times New Roman" pitchFamily="18" charset="0"/>
              </a:rPr>
              <a:t>(why is R</a:t>
            </a:r>
            <a:r>
              <a:rPr lang="en-US" sz="2000" baseline="30000" dirty="0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higher in the multiple regression compared to the simple regressions?)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sz="2000" dirty="0">
                <a:cs typeface="Times New Roman" pitchFamily="18" charset="0"/>
              </a:rPr>
              <a:t>Perform and interpret the hypothesis </a:t>
            </a:r>
            <a:r>
              <a:rPr lang="en-US" sz="2000" dirty="0" smtClean="0">
                <a:cs typeface="Times New Roman" pitchFamily="18" charset="0"/>
              </a:rPr>
              <a:t>tests for </a:t>
            </a:r>
            <a:r>
              <a:rPr lang="en-US" sz="2000" dirty="0">
                <a:cs typeface="Times New Roman" pitchFamily="18" charset="0"/>
              </a:rPr>
              <a:t>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836095"/>
            <a:ext cx="7086600" cy="53962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Nonlinear Models</a:t>
            </a:r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linear model E(Y</a:t>
            </a:r>
            <a:r>
              <a:rPr lang="en-US" sz="2400" dirty="0">
                <a:cs typeface="Times New Roman" pitchFamily="18" charset="0"/>
              </a:rPr>
              <a:t>|X)=ß</a:t>
            </a:r>
            <a:r>
              <a:rPr lang="en-US" sz="2400" baseline="-25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+ ß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1 </a:t>
            </a:r>
            <a:r>
              <a:rPr lang="en-US" sz="2400" dirty="0">
                <a:cs typeface="Times New Roman" pitchFamily="18" charset="0"/>
              </a:rPr>
              <a:t>may not be appropriate  for </a:t>
            </a:r>
            <a:r>
              <a:rPr lang="en-US" sz="2400" dirty="0" smtClean="0">
                <a:cs typeface="Times New Roman" pitchFamily="18" charset="0"/>
              </a:rPr>
              <a:t>some </a:t>
            </a:r>
            <a:r>
              <a:rPr lang="en-US" sz="2400" dirty="0">
                <a:cs typeface="Times New Roman" pitchFamily="18" charset="0"/>
              </a:rPr>
              <a:t>relationships between variables.  For </a:t>
            </a: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838200" y="1828800"/>
          <a:ext cx="6781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95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Regression Analysis</a:t>
            </a:r>
          </a:p>
          <a:p>
            <a:r>
              <a:rPr lang="en-US" sz="2800" dirty="0"/>
              <a:t>Assume theoretical relationship between X and Y within population:</a:t>
            </a:r>
          </a:p>
          <a:p>
            <a:pPr marL="457200" lvl="1" indent="0">
              <a:buNone/>
            </a:pPr>
            <a:r>
              <a:rPr lang="en-US" dirty="0" smtClean="0">
                <a:cs typeface="Times New Roman" pitchFamily="18" charset="0"/>
              </a:rPr>
              <a:t>F(X)= </a:t>
            </a:r>
            <a:r>
              <a:rPr lang="el-GR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dirty="0" err="1">
                <a:sym typeface="WP Greek Century" pitchFamily="2" charset="2"/>
              </a:rPr>
              <a:t>X</a:t>
            </a:r>
            <a:r>
              <a:rPr lang="en-US" baseline="30000" dirty="0" err="1">
                <a:cs typeface="Times New Roman" pitchFamily="18" charset="0"/>
              </a:rPr>
              <a:t>ß</a:t>
            </a:r>
            <a:r>
              <a:rPr lang="en-US" baseline="30000" dirty="0">
                <a:cs typeface="Times New Roman" pitchFamily="18" charset="0"/>
              </a:rPr>
              <a:t>                     </a:t>
            </a:r>
            <a:r>
              <a:rPr lang="en-US" dirty="0">
                <a:cs typeface="Times New Roman" pitchFamily="18" charset="0"/>
              </a:rPr>
              <a:t>(assume</a:t>
            </a:r>
            <a:r>
              <a:rPr lang="en-US" baseline="30000" dirty="0">
                <a:cs typeface="Times New Roman" pitchFamily="18" charset="0"/>
              </a:rPr>
              <a:t> </a:t>
            </a:r>
            <a:r>
              <a:rPr lang="el-GR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dirty="0">
                <a:cs typeface="Times New Roman" pitchFamily="18" charset="0"/>
                <a:sym typeface="WP Greek Century" pitchFamily="2" charset="2"/>
              </a:rPr>
              <a:t> is positive)</a:t>
            </a:r>
            <a:endParaRPr lang="en-US" baseline="300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If ß=1 then relationship between X and Y is positive and linear.  Slope of relationship is </a:t>
            </a:r>
            <a:r>
              <a:rPr lang="el-GR" sz="28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2800" dirty="0">
                <a:sym typeface="WP Greek Century" pitchFamily="2" charset="2"/>
              </a:rPr>
              <a:t>.</a:t>
            </a:r>
          </a:p>
          <a:p>
            <a:r>
              <a:rPr lang="en-US" sz="2800" dirty="0">
                <a:sym typeface="WP Greek Century" pitchFamily="2" charset="2"/>
              </a:rPr>
              <a:t>If 0&lt;</a:t>
            </a:r>
            <a:r>
              <a:rPr lang="en-US" sz="2800" dirty="0">
                <a:cs typeface="Times New Roman" pitchFamily="18" charset="0"/>
              </a:rPr>
              <a:t>ß&lt;1 relationship is positive and nonlinear (concave). Slope no longer constant.  (Use calculus to solve for slope).</a:t>
            </a:r>
          </a:p>
          <a:p>
            <a:r>
              <a:rPr lang="en-US" sz="2800" dirty="0">
                <a:cs typeface="Times New Roman" pitchFamily="18" charset="0"/>
              </a:rPr>
              <a:t>If ß&gt;1, convex nonlinear relationship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cs typeface="Times New Roman" pitchFamily="18" charset="0"/>
              </a:rPr>
              <a:t>What if ß is less than 0; </a:t>
            </a:r>
            <a:r>
              <a:rPr lang="en-US" sz="2800" dirty="0"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or example ß=-1?</a:t>
            </a:r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54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334000"/>
          </a:xfrm>
        </p:spPr>
        <p:txBody>
          <a:bodyPr/>
          <a:lstStyle/>
          <a:p>
            <a:r>
              <a:rPr lang="en-US" sz="4000" dirty="0" smtClean="0"/>
              <a:t>Nonlinear </a:t>
            </a:r>
            <a:r>
              <a:rPr lang="en-US" sz="4000" dirty="0"/>
              <a:t>models can be estimated by taking the natural log transformation of the data.</a:t>
            </a:r>
          </a:p>
          <a:p>
            <a:r>
              <a:rPr lang="en-US" sz="4000" dirty="0"/>
              <a:t>Natural log value e=2.718</a:t>
            </a:r>
          </a:p>
          <a:p>
            <a:r>
              <a:rPr lang="en-US" sz="4000" dirty="0"/>
              <a:t>Example of transformation: </a:t>
            </a:r>
          </a:p>
          <a:p>
            <a:pPr lvl="1"/>
            <a:r>
              <a:rPr lang="en-US" sz="3600" dirty="0"/>
              <a:t>if X=21,900   </a:t>
            </a:r>
            <a:r>
              <a:rPr lang="en-US" sz="3600" dirty="0" err="1"/>
              <a:t>ln</a:t>
            </a:r>
            <a:r>
              <a:rPr lang="en-US" sz="3600" dirty="0"/>
              <a:t>(X) equals t where e</a:t>
            </a:r>
            <a:r>
              <a:rPr lang="en-US" sz="3600" baseline="30000" dirty="0"/>
              <a:t>t</a:t>
            </a:r>
            <a:r>
              <a:rPr lang="en-US" sz="3600" dirty="0"/>
              <a:t>=21,900</a:t>
            </a:r>
          </a:p>
          <a:p>
            <a:pPr lvl="1"/>
            <a:r>
              <a:rPr lang="en-US" sz="3600" dirty="0" err="1"/>
              <a:t>ln</a:t>
            </a:r>
            <a:r>
              <a:rPr lang="en-US" sz="3600" dirty="0"/>
              <a:t>(X)=9.994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dirty="0"/>
              <a:t>Model:  Y=</a:t>
            </a:r>
            <a:r>
              <a:rPr lang="el-GR" sz="44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4400" dirty="0" err="1">
                <a:sym typeface="WP Greek Century" pitchFamily="2" charset="2"/>
              </a:rPr>
              <a:t>X</a:t>
            </a:r>
            <a:r>
              <a:rPr lang="en-US" sz="4400" baseline="30000" dirty="0" err="1">
                <a:cs typeface="Times New Roman" pitchFamily="18" charset="0"/>
              </a:rPr>
              <a:t>ß</a:t>
            </a:r>
            <a:endParaRPr lang="en-US" sz="4400" baseline="30000" dirty="0">
              <a:cs typeface="Times New Roman" pitchFamily="18" charset="0"/>
            </a:endParaRPr>
          </a:p>
          <a:p>
            <a:r>
              <a:rPr lang="en-US" sz="4400" dirty="0"/>
              <a:t>Take log of both sides:   </a:t>
            </a:r>
            <a:r>
              <a:rPr lang="en-US" sz="4400" dirty="0" err="1"/>
              <a:t>ln</a:t>
            </a:r>
            <a:r>
              <a:rPr lang="en-US" sz="4400" dirty="0"/>
              <a:t>(Y)=</a:t>
            </a:r>
            <a:r>
              <a:rPr lang="en-US" sz="4400" dirty="0" err="1"/>
              <a:t>ln</a:t>
            </a:r>
            <a:r>
              <a:rPr lang="en-US" sz="4400" dirty="0"/>
              <a:t>(</a:t>
            </a:r>
            <a:r>
              <a:rPr lang="el-GR" sz="4400" dirty="0">
                <a:cs typeface="Times New Roman" pitchFamily="18" charset="0"/>
                <a:sym typeface="WP Greek Century" pitchFamily="2" charset="2"/>
              </a:rPr>
              <a:t>α</a:t>
            </a:r>
            <a:r>
              <a:rPr lang="en-US" sz="4400" dirty="0">
                <a:sym typeface="WP Greek Century" pitchFamily="2" charset="2"/>
              </a:rPr>
              <a:t>)+</a:t>
            </a:r>
            <a:r>
              <a:rPr lang="en-US" sz="4400" dirty="0">
                <a:cs typeface="Times New Roman" pitchFamily="18" charset="0"/>
              </a:rPr>
              <a:t>ß </a:t>
            </a:r>
            <a:r>
              <a:rPr lang="en-US" sz="4400" dirty="0" err="1">
                <a:cs typeface="Times New Roman" pitchFamily="18" charset="0"/>
              </a:rPr>
              <a:t>ln</a:t>
            </a:r>
            <a:r>
              <a:rPr lang="en-US" sz="4400" dirty="0">
                <a:cs typeface="Times New Roman" pitchFamily="18" charset="0"/>
              </a:rPr>
              <a:t>(X)</a:t>
            </a:r>
          </a:p>
          <a:p>
            <a:r>
              <a:rPr lang="en-US" sz="4400" dirty="0">
                <a:cs typeface="Times New Roman" pitchFamily="18" charset="0"/>
              </a:rPr>
              <a:t>Performing ordinary least squares model on transformed data converts unit changes into percentage changes.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772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Regression Analysis </a:t>
            </a:r>
            <a:endParaRPr lang="en-US" sz="4000" b="1" dirty="0" smtClean="0">
              <a:solidFill>
                <a:schemeClr val="accent2"/>
              </a:solidFill>
            </a:endParaRPr>
          </a:p>
          <a:p>
            <a:r>
              <a:rPr lang="en-US" sz="3600" dirty="0" smtClean="0"/>
              <a:t>What </a:t>
            </a:r>
            <a:r>
              <a:rPr lang="en-US" sz="3600" dirty="0"/>
              <a:t>accounts for the differences in expenditures across cities?</a:t>
            </a:r>
          </a:p>
          <a:p>
            <a:r>
              <a:rPr lang="en-US" sz="3600" dirty="0"/>
              <a:t>What is causing library expenditure in Alhambra to be greater than in Arcadia</a:t>
            </a:r>
            <a:r>
              <a:rPr lang="en-US" sz="3600" dirty="0" smtClean="0"/>
              <a:t>?</a:t>
            </a:r>
          </a:p>
          <a:p>
            <a:r>
              <a:rPr lang="en-US" sz="3600" dirty="0"/>
              <a:t>Theory attempts to answer question and regression attempts to verify theory.</a:t>
            </a:r>
            <a:r>
              <a:rPr lang="en-US" sz="4000" dirty="0"/>
              <a:t> </a:t>
            </a:r>
          </a:p>
          <a:p>
            <a:endParaRPr lang="en-US" sz="4000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</a:t>
            </a:r>
            <a:r>
              <a:rPr lang="en-US" sz="1400" dirty="0">
                <a:latin typeface="SAS Monospace" pitchFamily="49" charset="0"/>
              </a:rPr>
              <a:t>Log/log model</a:t>
            </a:r>
            <a:r>
              <a:rPr lang="en-US" sz="1000" dirty="0">
                <a:latin typeface="SAS Monospace" pitchFamily="49" charset="0"/>
              </a:rPr>
              <a:t>   The SAS System          21:22 Sunday, March 21, 2004   1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The REG Procedure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Model: MODEL1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Dependent Variable: </a:t>
            </a:r>
            <a:r>
              <a:rPr lang="en-US" sz="1000" dirty="0" err="1">
                <a:latin typeface="SAS Monospace" pitchFamily="49" charset="0"/>
              </a:rPr>
              <a:t>logexpend</a:t>
            </a:r>
            <a:r>
              <a:rPr lang="en-US" sz="1000" dirty="0">
                <a:latin typeface="SAS Monospace" pitchFamily="49" charset="0"/>
              </a:rPr>
              <a:t>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Analysis of Variance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Sum of           Mean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Source                   DF        Squares         Square    F Value    Pr &gt; F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Model                     1       61.21866       61.21866     181.04    &lt;.0001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Error                    73       24.68482        0.33815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Corrected Total          74       85.90347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Root MSE              0.58151    R-Square     0.7126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Dependent Mean       13.81488    </a:t>
            </a:r>
            <a:r>
              <a:rPr lang="en-US" sz="1000" dirty="0" err="1">
                <a:latin typeface="SAS Monospace" pitchFamily="49" charset="0"/>
              </a:rPr>
              <a:t>Adj</a:t>
            </a:r>
            <a:r>
              <a:rPr lang="en-US" sz="1000" dirty="0">
                <a:latin typeface="SAS Monospace" pitchFamily="49" charset="0"/>
              </a:rPr>
              <a:t> R-Sq     0.7087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</a:t>
            </a:r>
            <a:r>
              <a:rPr lang="en-US" sz="1000" dirty="0" err="1">
                <a:latin typeface="SAS Monospace" pitchFamily="49" charset="0"/>
              </a:rPr>
              <a:t>Coeff</a:t>
            </a:r>
            <a:r>
              <a:rPr lang="en-US" sz="1000" dirty="0">
                <a:latin typeface="SAS Monospace" pitchFamily="49" charset="0"/>
              </a:rPr>
              <a:t> </a:t>
            </a:r>
            <a:r>
              <a:rPr lang="en-US" sz="1000" dirty="0" err="1">
                <a:latin typeface="SAS Monospace" pitchFamily="49" charset="0"/>
              </a:rPr>
              <a:t>Var</a:t>
            </a:r>
            <a:r>
              <a:rPr lang="en-US" sz="1000" dirty="0">
                <a:latin typeface="SAS Monospace" pitchFamily="49" charset="0"/>
              </a:rPr>
              <a:t>             4.20927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Parameter Estimates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Parameter       Standard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Variable        DF       Estimate          Error    t Value    Pr &gt; |t|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Intercept        1        5.29263        0.63693       8.31      &lt;.0001             </a:t>
            </a:r>
          </a:p>
          <a:p>
            <a:pPr>
              <a:buFontTx/>
              <a:buNone/>
            </a:pPr>
            <a:r>
              <a:rPr lang="en-US" sz="1000" dirty="0">
                <a:latin typeface="SAS Monospace" pitchFamily="49" charset="0"/>
              </a:rPr>
              <a:t>             </a:t>
            </a:r>
            <a:r>
              <a:rPr lang="en-US" sz="1000" dirty="0" err="1">
                <a:latin typeface="SAS Monospace" pitchFamily="49" charset="0"/>
              </a:rPr>
              <a:t>logresidents</a:t>
            </a:r>
            <a:r>
              <a:rPr lang="en-US" sz="1000" dirty="0">
                <a:latin typeface="SAS Monospace" pitchFamily="49" charset="0"/>
              </a:rPr>
              <a:t>     1        </a:t>
            </a:r>
            <a:r>
              <a:rPr lang="en-US" sz="1000" dirty="0">
                <a:latin typeface="SAS Monospace" pitchFamily="49" charset="0"/>
                <a:hlinkClick r:id="rId3" action="ppaction://hlinksldjump"/>
              </a:rPr>
              <a:t>0.80086</a:t>
            </a:r>
            <a:r>
              <a:rPr lang="en-US" sz="1000" dirty="0">
                <a:latin typeface="SAS Monospace" pitchFamily="49" charset="0"/>
              </a:rPr>
              <a:t>        0.05952      13.46      &lt;.0001 </a:t>
            </a:r>
            <a:endParaRPr lang="en-US" sz="1000" b="1" dirty="0"/>
          </a:p>
          <a:p>
            <a:pPr lvl="1"/>
            <a:endParaRPr lang="en-US" sz="2000" dirty="0">
              <a:sym typeface="WP Greek Century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Regression Analysis</a:t>
            </a:r>
          </a:p>
          <a:p>
            <a:r>
              <a:rPr lang="en-US" sz="2400" dirty="0">
                <a:cs typeface="Times New Roman" pitchFamily="18" charset="0"/>
              </a:rPr>
              <a:t>Log/log regression model: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ŷ=b</a:t>
            </a:r>
            <a:r>
              <a:rPr lang="en-US" sz="2400" baseline="-25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+b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endParaRPr lang="en-US" sz="2400" dirty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400" dirty="0">
                <a:cs typeface="Times New Roman" pitchFamily="18" charset="0"/>
              </a:rPr>
              <a:t>      = </a:t>
            </a:r>
            <a:r>
              <a:rPr lang="en-US" sz="2400" dirty="0"/>
              <a:t>5.29263 + 0.80086X</a:t>
            </a:r>
            <a:r>
              <a:rPr lang="en-US" sz="2400" baseline="-25000" dirty="0"/>
              <a:t>1</a:t>
            </a:r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Interpret b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coefficient</a:t>
            </a:r>
            <a:r>
              <a:rPr lang="en-US" sz="2400" dirty="0"/>
              <a:t>:</a:t>
            </a:r>
          </a:p>
          <a:p>
            <a:pPr lvl="2"/>
            <a:r>
              <a:rPr lang="en-US" dirty="0"/>
              <a:t>A 10% increase in city size will cause predicted library expenditures to increase by 8%.</a:t>
            </a:r>
          </a:p>
          <a:p>
            <a:pPr lvl="2"/>
            <a:r>
              <a:rPr lang="en-US" dirty="0"/>
              <a:t>b</a:t>
            </a:r>
            <a:r>
              <a:rPr lang="en-US" baseline="-25000" dirty="0"/>
              <a:t>1 </a:t>
            </a:r>
            <a:r>
              <a:rPr lang="en-US" dirty="0"/>
              <a:t>is an elasticity.</a:t>
            </a:r>
          </a:p>
          <a:p>
            <a:pPr lvl="1">
              <a:buFontTx/>
              <a:buChar char="•"/>
            </a:pPr>
            <a:r>
              <a:rPr lang="en-US" sz="2400" dirty="0"/>
              <a:t>Interpret and compare R</a:t>
            </a:r>
            <a:r>
              <a:rPr lang="en-US" sz="2400" baseline="30000" dirty="0"/>
              <a:t>2 </a:t>
            </a:r>
            <a:r>
              <a:rPr lang="en-US" sz="2400" dirty="0"/>
              <a:t>– does the higher R</a:t>
            </a:r>
            <a:r>
              <a:rPr lang="en-US" sz="2400" baseline="30000" dirty="0"/>
              <a:t>2</a:t>
            </a:r>
            <a:r>
              <a:rPr lang="en-US" sz="2400" dirty="0"/>
              <a:t> mean </a:t>
            </a:r>
            <a:r>
              <a:rPr lang="en-US" sz="2400" dirty="0" smtClean="0"/>
              <a:t>this </a:t>
            </a:r>
            <a:r>
              <a:rPr lang="en-US" sz="2400" dirty="0"/>
              <a:t>model is more appropriate than the linear model?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4000" b="1" dirty="0" smtClean="0">
                <a:solidFill>
                  <a:srgbClr val="0070C0"/>
                </a:solidFill>
                <a:cs typeface="Times New Roman" pitchFamily="18" charset="0"/>
              </a:rPr>
              <a:t>Log/linear </a:t>
            </a:r>
            <a:r>
              <a:rPr lang="en-US" sz="4000" b="1" dirty="0">
                <a:solidFill>
                  <a:srgbClr val="0070C0"/>
                </a:solidFill>
                <a:cs typeface="Times New Roman" pitchFamily="18" charset="0"/>
              </a:rPr>
              <a:t>regression model</a:t>
            </a:r>
          </a:p>
          <a:p>
            <a:pPr lvl="1">
              <a:lnSpc>
                <a:spcPct val="90000"/>
              </a:lnSpc>
              <a:buNone/>
            </a:pPr>
            <a:endParaRPr lang="en-US" sz="3600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600" dirty="0" smtClean="0">
                <a:cs typeface="Times New Roman" pitchFamily="18" charset="0"/>
              </a:rPr>
              <a:t>Model </a:t>
            </a:r>
            <a:r>
              <a:rPr lang="en-US" sz="3600" dirty="0">
                <a:cs typeface="Times New Roman" pitchFamily="18" charset="0"/>
              </a:rPr>
              <a:t>where dependent variable is log transformed but right hand variable(s) is not.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cs typeface="Times New Roman" pitchFamily="18" charset="0"/>
              </a:rPr>
              <a:t>Commonly used in growth time series studies, for example, where y is the log of GNP and X is an index of time (year).  Also used in labor wage models.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Log/linear model results for our data where y is the log of library expenditures and X is number of residents by city.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 ŷ=b</a:t>
            </a:r>
            <a:r>
              <a:rPr lang="en-US" sz="2400" baseline="-25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+b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X</a:t>
            </a:r>
            <a:r>
              <a:rPr lang="en-US" sz="2400" baseline="-25000" dirty="0">
                <a:cs typeface="Times New Roman" pitchFamily="18" charset="0"/>
              </a:rPr>
              <a:t>1</a:t>
            </a:r>
            <a:endParaRPr 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    = 13.137+.00001X</a:t>
            </a:r>
            <a:r>
              <a:rPr lang="en-US" sz="2400" baseline="-25000" dirty="0"/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Interpret </a:t>
            </a:r>
            <a:r>
              <a:rPr lang="en-US" sz="2800" dirty="0"/>
              <a:t>b</a:t>
            </a:r>
            <a:r>
              <a:rPr lang="en-US" sz="2800" baseline="-25000" dirty="0"/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>
                <a:cs typeface="Times New Roman" pitchFamily="18" charset="0"/>
                <a:sym typeface="WP Greek Century" pitchFamily="2" charset="2"/>
              </a:rPr>
              <a:t>∆</a:t>
            </a:r>
            <a:r>
              <a:rPr lang="en-US" dirty="0">
                <a:sym typeface="WP Greek Century" pitchFamily="2" charset="2"/>
              </a:rPr>
              <a:t>X</a:t>
            </a:r>
            <a:r>
              <a:rPr lang="en-US" baseline="-25000" dirty="0">
                <a:sym typeface="WP Greek Century" pitchFamily="2" charset="2"/>
              </a:rPr>
              <a:t>1</a:t>
            </a:r>
            <a:r>
              <a:rPr lang="en-US" dirty="0">
                <a:sym typeface="WP Greek Century" pitchFamily="2" charset="2"/>
              </a:rPr>
              <a:t>=1000; </a:t>
            </a:r>
            <a:r>
              <a:rPr lang="en-US" dirty="0">
                <a:cs typeface="Times New Roman" pitchFamily="18" charset="0"/>
                <a:sym typeface="WP Greek Century" pitchFamily="2" charset="2"/>
              </a:rPr>
              <a:t>∆</a:t>
            </a:r>
            <a:r>
              <a:rPr lang="en-US" dirty="0">
                <a:cs typeface="Times New Roman" pitchFamily="18" charset="0"/>
              </a:rPr>
              <a:t>ŷ would equal .01 or 1%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A city size increase of 1000 residents would induce a 1% increase in predicted library expenditures.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Limitations of log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Using Labor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800" dirty="0"/>
              <a:t>Suppose we collect </a:t>
            </a:r>
            <a:r>
              <a:rPr lang="en-US" sz="2800" dirty="0">
                <a:hlinkClick r:id="rId3" action="ppaction://hlinksldjump"/>
              </a:rPr>
              <a:t>data</a:t>
            </a:r>
            <a:r>
              <a:rPr lang="en-US" sz="2800" dirty="0"/>
              <a:t> on wages and years of experience for a sample of people in the workforce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hlinkClick r:id="rId4" action="ppaction://hlinksldjump"/>
              </a:rPr>
              <a:t>scatter diagram</a:t>
            </a:r>
            <a:r>
              <a:rPr lang="en-US" sz="2800" dirty="0" smtClean="0"/>
              <a:t> of the data suggests wages rise with experience regardless of gender.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5" action="ppaction://hlinksldjump"/>
              </a:rPr>
              <a:t>fitted regression lines </a:t>
            </a:r>
            <a:r>
              <a:rPr lang="en-US" sz="2800" dirty="0" smtClean="0"/>
              <a:t>suggest females earn on average a fixed amount less than males for a given level of experience.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396890"/>
              </p:ext>
            </p:extLst>
          </p:nvPr>
        </p:nvGraphicFramePr>
        <p:xfrm>
          <a:off x="1142999" y="685794"/>
          <a:ext cx="7467601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6615">
                  <a:extLst>
                    <a:ext uri="{9D8B030D-6E8A-4147-A177-3AD203B41FA5}">
                      <a16:colId xmlns:a16="http://schemas.microsoft.com/office/drawing/2014/main" val="395349375"/>
                    </a:ext>
                  </a:extLst>
                </a:gridCol>
                <a:gridCol w="2380611">
                  <a:extLst>
                    <a:ext uri="{9D8B030D-6E8A-4147-A177-3AD203B41FA5}">
                      <a16:colId xmlns:a16="http://schemas.microsoft.com/office/drawing/2014/main" val="2946665564"/>
                    </a:ext>
                  </a:extLst>
                </a:gridCol>
                <a:gridCol w="2280375">
                  <a:extLst>
                    <a:ext uri="{9D8B030D-6E8A-4147-A177-3AD203B41FA5}">
                      <a16:colId xmlns:a16="http://schemas.microsoft.com/office/drawing/2014/main" val="253725716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Wage (in dollars/cents)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Years of Experience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Gender (female=1)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79795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781117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69184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88412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98844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92841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19.95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13632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875223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74911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9117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68261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17768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223747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541675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94" y="825067"/>
            <a:ext cx="8991600" cy="54233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34231"/>
              </p:ext>
            </p:extLst>
          </p:nvPr>
        </p:nvGraphicFramePr>
        <p:xfrm>
          <a:off x="666108" y="595045"/>
          <a:ext cx="7772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772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6647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Wage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43000"/>
                <a:ext cx="7772400" cy="4953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wage regression model controlling for years of experience and gender:</a:t>
                </a:r>
                <a:endParaRPr lang="en-US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                   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13.99+0.67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−1.30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     </a:t>
                </a:r>
                <a:r>
                  <a:rPr lang="en-US" sz="2800" dirty="0" smtClean="0"/>
                  <a:t>(2.123)   (0.164)    (2.060)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:r>
                  <a:rPr lang="en-US" i="1" dirty="0" smtClean="0"/>
                  <a:t>x</a:t>
                </a:r>
                <a:r>
                  <a:rPr lang="en-US" i="1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is years of </a:t>
                </a:r>
                <a:r>
                  <a:rPr lang="en-US" dirty="0" smtClean="0"/>
                  <a:t>experience,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=0 if male; =1 if female </a:t>
                </a:r>
                <a:r>
                  <a:rPr lang="en-US" dirty="0"/>
                  <a:t>and y is hourly wage.  Standard errors of the parameter estimates in </a:t>
                </a:r>
                <a:r>
                  <a:rPr lang="en-US" dirty="0" smtClean="0"/>
                  <a:t>parentheses.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43000"/>
                <a:ext cx="7772400" cy="4953000"/>
              </a:xfrm>
              <a:blipFill>
                <a:blip r:embed="rId2"/>
                <a:stretch>
                  <a:fillRect l="-2039" t="-1724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dirty="0" smtClean="0"/>
              <a:t>Interpret the coefficient for years of experience.  </a:t>
            </a:r>
          </a:p>
          <a:p>
            <a:r>
              <a:rPr lang="en-US" dirty="0" smtClean="0"/>
              <a:t>Does the model imply males and females experience the same return in wages for an additional year of experience?</a:t>
            </a:r>
          </a:p>
          <a:p>
            <a:r>
              <a:rPr lang="en-US" dirty="0" smtClean="0"/>
              <a:t>Interpret the coefficient for gender.  </a:t>
            </a:r>
          </a:p>
          <a:p>
            <a:r>
              <a:rPr lang="en-US" dirty="0" smtClean="0"/>
              <a:t>Do the sample results imply females are treated differently than men in the labor market?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410200"/>
          </a:xfrm>
        </p:spPr>
        <p:txBody>
          <a:bodyPr/>
          <a:lstStyle/>
          <a:p>
            <a:r>
              <a:rPr lang="en-US" sz="4000" dirty="0"/>
              <a:t>What is the meant by data being a population?  A sample?</a:t>
            </a:r>
          </a:p>
          <a:p>
            <a:r>
              <a:rPr lang="en-US" sz="4000" dirty="0" smtClean="0"/>
              <a:t>Let’s </a:t>
            </a:r>
            <a:r>
              <a:rPr lang="en-US" sz="4000" dirty="0"/>
              <a:t>assume the data represent a population.</a:t>
            </a:r>
          </a:p>
          <a:p>
            <a:r>
              <a:rPr lang="en-US" sz="4000" dirty="0"/>
              <a:t>The expected value of library expenditures, E(Y), would be the population mean expenditure, </a:t>
            </a:r>
            <a:r>
              <a:rPr lang="en-US" sz="4000" dirty="0">
                <a:cs typeface="Times New Roman" pitchFamily="18" charset="0"/>
              </a:rPr>
              <a:t>µ.</a:t>
            </a:r>
          </a:p>
          <a:p>
            <a:r>
              <a:rPr lang="en-US" sz="4000" dirty="0">
                <a:cs typeface="Times New Roman" pitchFamily="18" charset="0"/>
              </a:rPr>
              <a:t>E(Y) = $</a:t>
            </a:r>
            <a:r>
              <a:rPr lang="en-US" sz="4000" dirty="0">
                <a:cs typeface="Arial" charset="0"/>
              </a:rPr>
              <a:t>1,571,126.093 – interpret.</a:t>
            </a:r>
            <a:endParaRPr lang="en-US" dirty="0">
              <a:cs typeface="Times New Roman" pitchFamily="18" charset="0"/>
            </a:endParaRP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dirty="0" smtClean="0"/>
              <a:t>Go back to the data and calculate the sample mean wage separately for males and females.</a:t>
            </a:r>
          </a:p>
          <a:p>
            <a:r>
              <a:rPr lang="en-US" dirty="0" smtClean="0"/>
              <a:t>Does the comparison of the sample means tell the same story as the regression coefficient for the gender variable?</a:t>
            </a:r>
          </a:p>
          <a:p>
            <a:r>
              <a:rPr lang="en-US" dirty="0" smtClean="0"/>
              <a:t>Why is the gender coefficient from the regression more appropriate evidence of possible labor market discrimination than the comparison of the sample means?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sz="2800" dirty="0" smtClean="0"/>
              <a:t>Perform the hypothesis test using a level of significance of .05.</a:t>
            </a:r>
          </a:p>
          <a:p>
            <a:pPr marL="457200" lvl="1" indent="0">
              <a:buNone/>
            </a:pPr>
            <a:r>
              <a:rPr lang="en-US" sz="2400" dirty="0" smtClean="0"/>
              <a:t>		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</a:t>
            </a:r>
            <a:r>
              <a:rPr lang="el-GR" sz="2400" dirty="0" smtClean="0"/>
              <a:t>β</a:t>
            </a:r>
            <a:r>
              <a:rPr lang="el-GR" sz="2400" baseline="-25000" dirty="0" smtClean="0"/>
              <a:t>2</a:t>
            </a:r>
            <a:r>
              <a:rPr lang="en-US" sz="2400" dirty="0" smtClean="0"/>
              <a:t> = 0</a:t>
            </a:r>
          </a:p>
          <a:p>
            <a:pPr marL="457200" lvl="1" indent="0">
              <a:buNone/>
            </a:pPr>
            <a:r>
              <a:rPr lang="en-US" sz="2400" dirty="0" smtClean="0"/>
              <a:t>		H</a:t>
            </a:r>
            <a:r>
              <a:rPr lang="en-US" sz="2400" baseline="-25000" dirty="0" smtClean="0"/>
              <a:t>0</a:t>
            </a:r>
            <a:r>
              <a:rPr lang="en-US" sz="2400" dirty="0"/>
              <a:t>: </a:t>
            </a:r>
            <a:r>
              <a:rPr lang="el-GR" sz="2400" dirty="0"/>
              <a:t>β</a:t>
            </a:r>
            <a:r>
              <a:rPr lang="el-GR" sz="2400" baseline="-25000" dirty="0"/>
              <a:t>2</a:t>
            </a:r>
            <a:r>
              <a:rPr lang="en-US" sz="2400" dirty="0"/>
              <a:t> &lt;</a:t>
            </a:r>
            <a:r>
              <a:rPr lang="en-US" sz="2400" dirty="0" smtClean="0"/>
              <a:t> </a:t>
            </a:r>
            <a:r>
              <a:rPr lang="en-US" sz="2400" dirty="0"/>
              <a:t>0</a:t>
            </a:r>
          </a:p>
          <a:p>
            <a:pPr marL="457200" lvl="1" indent="0">
              <a:buNone/>
            </a:pPr>
            <a:r>
              <a:rPr lang="en-US" sz="2400" dirty="0" smtClean="0"/>
              <a:t>At the test conclusion can we confidently state a negative wage effect exists for females in the labor market?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Why should we perform a hypothesis test before using our regression statistics to arrive at general conclusions?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Can we generalize that years of experience has an effect on expected wage within the population?  Perform a hypothesis test.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 collect </a:t>
            </a:r>
            <a:r>
              <a:rPr lang="en-US" dirty="0" smtClean="0">
                <a:hlinkClick r:id="rId3" action="ppaction://hlinksldjump"/>
              </a:rPr>
              <a:t>data</a:t>
            </a:r>
            <a:r>
              <a:rPr lang="en-US" dirty="0" smtClean="0"/>
              <a:t> on wages and years of experience for a sample of people in the workforce.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4" action="ppaction://hlinksldjump"/>
              </a:rPr>
              <a:t>scatter diagram</a:t>
            </a:r>
            <a:r>
              <a:rPr lang="en-US" dirty="0" smtClean="0"/>
              <a:t> of the data suggests a positive relationship between years of experience and wage.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5" action="ppaction://hlinksldjump"/>
              </a:rPr>
              <a:t>fitted regression line</a:t>
            </a:r>
            <a:r>
              <a:rPr lang="en-US" dirty="0" smtClean="0"/>
              <a:t> implies an additional year of experience causes predicted wage to increase by 53 cents.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94"/>
          <a:ext cx="8229600" cy="55924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/>
                        <a:t>Wage (in dollars/cents)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Years of Experience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/>
                        <a:t>Gender (male=1)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coefficient for the experience variable may be a biased estimate of the relationship within the population due to model misspecification.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2" action="ppaction://hlinksldjump"/>
              </a:rPr>
              <a:t>scatter diagram </a:t>
            </a:r>
            <a:r>
              <a:rPr lang="en-US" dirty="0" smtClean="0"/>
              <a:t>separating male and female wages indicates gender represents a fixed effect on predicted wage.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hlinkClick r:id="rId3" action="ppaction://hlinksldjump"/>
              </a:rPr>
              <a:t>fitted regression lines </a:t>
            </a:r>
            <a:r>
              <a:rPr lang="en-US" dirty="0" smtClean="0"/>
              <a:t>suggests an extra year of experience increases predicted wage by 50 cents for both groups.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wage regression model controlling for experience: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i="1" dirty="0" smtClean="0"/>
              <a:t>x</a:t>
            </a:r>
            <a:r>
              <a:rPr lang="en-US" dirty="0" smtClean="0"/>
              <a:t> is years of experience and y is hourly wage.  Standard errors of the parameter estimates in parentheses.	</a:t>
            </a:r>
          </a:p>
          <a:p>
            <a:pPr marL="0" indent="0">
              <a:buNone/>
            </a:pPr>
            <a:r>
              <a:rPr lang="en-US" dirty="0" smtClean="0"/>
              <a:t>(perform hypothesis test for </a:t>
            </a:r>
            <a:r>
              <a:rPr lang="el-GR" dirty="0" smtClean="0"/>
              <a:t>β</a:t>
            </a:r>
            <a:r>
              <a:rPr lang="en-US" dirty="0" smtClean="0"/>
              <a:t>1)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048000"/>
            <a:ext cx="3981450" cy="110490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Relationship between library expenditure and other variables</a:t>
            </a:r>
            <a:endParaRPr lang="en-US" dirty="0">
              <a:solidFill>
                <a:srgbClr val="0070C0"/>
              </a:solidFill>
            </a:endParaRPr>
          </a:p>
          <a:p>
            <a:pPr marL="609600" indent="-609600"/>
            <a:r>
              <a:rPr lang="en-US" sz="4000" dirty="0"/>
              <a:t>If library expenditure related to other variables, the conditional expected value of Y will differ from </a:t>
            </a:r>
            <a:r>
              <a:rPr lang="en-US" sz="4000" dirty="0" smtClean="0"/>
              <a:t>the unconditional.</a:t>
            </a:r>
          </a:p>
          <a:p>
            <a:pPr marL="609600" indent="-609600"/>
            <a:r>
              <a:rPr lang="en-US" sz="4000" dirty="0" smtClean="0"/>
              <a:t>The average value of Y will vary for different values of X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wage regression model controlling for experience and gender: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y is hourly wage, </a:t>
            </a:r>
            <a:r>
              <a:rPr lang="en-US" i="1" dirty="0" smtClean="0"/>
              <a:t>x1</a:t>
            </a:r>
            <a:r>
              <a:rPr lang="en-US" dirty="0" smtClean="0"/>
              <a:t> is years of experience and x2=1 if male, 0 if female.  Standard errors of the parameter estimates in parentheses.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(perform hypothesis tests for </a:t>
            </a:r>
            <a:r>
              <a:rPr lang="el-GR" dirty="0" smtClean="0"/>
              <a:t>β</a:t>
            </a:r>
            <a:r>
              <a:rPr lang="en-US" dirty="0" smtClean="0"/>
              <a:t>1 and </a:t>
            </a:r>
            <a:r>
              <a:rPr lang="el-GR" dirty="0" smtClean="0"/>
              <a:t>β</a:t>
            </a:r>
            <a:r>
              <a:rPr lang="en-US" dirty="0" smtClean="0"/>
              <a:t>2)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971800"/>
            <a:ext cx="6305550" cy="113347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Model Specification  </a:t>
            </a:r>
            <a:br>
              <a:rPr lang="en-US" dirty="0" smtClean="0"/>
            </a:br>
            <a:r>
              <a:rPr lang="en-US" dirty="0" smtClean="0"/>
              <a:t>(different </a:t>
            </a:r>
            <a:r>
              <a:rPr lang="en-US" smtClean="0"/>
              <a:t>wage data)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Control for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3000" dirty="0"/>
              <a:t>Suppose we had data on wages and </a:t>
            </a:r>
            <a:r>
              <a:rPr lang="en-US" sz="3000" dirty="0" smtClean="0"/>
              <a:t>the mean </a:t>
            </a:r>
            <a:r>
              <a:rPr lang="en-US" sz="3000" dirty="0"/>
              <a:t>January temperature of the city the wage-earner </a:t>
            </a:r>
            <a:r>
              <a:rPr lang="en-US" sz="3000" dirty="0" smtClean="0"/>
              <a:t>lived</a:t>
            </a:r>
          </a:p>
          <a:p>
            <a:r>
              <a:rPr lang="en-US" sz="3000" dirty="0" smtClean="0"/>
              <a:t>We want to test the hypothesis that there is a relationship between wages and weather conditions</a:t>
            </a:r>
          </a:p>
          <a:p>
            <a:r>
              <a:rPr lang="en-US" sz="3000" dirty="0" smtClean="0"/>
              <a:t>Our </a:t>
            </a:r>
            <a:r>
              <a:rPr lang="en-US" sz="3000" dirty="0" smtClean="0">
                <a:hlinkClick r:id="rId2" action="ppaction://hlinksldjump"/>
              </a:rPr>
              <a:t>data</a:t>
            </a:r>
            <a:r>
              <a:rPr lang="en-US" sz="3000" dirty="0" smtClean="0"/>
              <a:t> is for fourteen individuals; hourly wage is in dollars and temperature is Fahrenheit degrees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693209"/>
              </p:ext>
            </p:extLst>
          </p:nvPr>
        </p:nvGraphicFramePr>
        <p:xfrm>
          <a:off x="1447800" y="304800"/>
          <a:ext cx="7315200" cy="59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sng" strike="noStrike" baseline="0" dirty="0">
                          <a:effectLst/>
                        </a:rPr>
                        <a:t>Wage</a:t>
                      </a:r>
                      <a:endParaRPr lang="en-US" sz="2400" b="0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sng" strike="noStrike" baseline="0" dirty="0">
                          <a:effectLst/>
                        </a:rPr>
                        <a:t>Winter Mean Temp</a:t>
                      </a:r>
                      <a:endParaRPr lang="en-US" sz="2400" b="0" i="0" u="sng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sng" strike="noStrike" baseline="0" dirty="0">
                          <a:effectLst/>
                        </a:rPr>
                        <a:t>Region</a:t>
                      </a:r>
                      <a:r>
                        <a:rPr lang="en-US" sz="2400" u="none" strike="noStrike" baseline="0" dirty="0">
                          <a:effectLst/>
                        </a:rPr>
                        <a:t>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South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North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l"/>
            <a:r>
              <a:rPr lang="en-US" dirty="0"/>
              <a:t>Control for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 action="ppaction://hlinksldjump"/>
              </a:rPr>
              <a:t>scatter diagram</a:t>
            </a:r>
            <a:r>
              <a:rPr lang="en-US" dirty="0" smtClean="0"/>
              <a:t> indicates an inverse relationship between wages and mean January temperature</a:t>
            </a:r>
          </a:p>
          <a:p>
            <a:endParaRPr lang="en-US" dirty="0"/>
          </a:p>
          <a:p>
            <a:r>
              <a:rPr lang="en-US" dirty="0" smtClean="0"/>
              <a:t>The estimated </a:t>
            </a:r>
            <a:r>
              <a:rPr lang="en-US" dirty="0" smtClean="0">
                <a:hlinkClick r:id="rId3" action="ppaction://hlinksldjump"/>
              </a:rPr>
              <a:t>linear trend </a:t>
            </a:r>
            <a:r>
              <a:rPr lang="en-US" dirty="0" smtClean="0"/>
              <a:t>indicates a one point increase in mean January temperature is associated with a 21 cent decrease in predicted wage.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86422"/>
              </p:ext>
            </p:extLst>
          </p:nvPr>
        </p:nvGraphicFramePr>
        <p:xfrm>
          <a:off x="685800" y="381000"/>
          <a:ext cx="777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8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49037"/>
              </p:ext>
            </p:extLst>
          </p:nvPr>
        </p:nvGraphicFramePr>
        <p:xfrm>
          <a:off x="457200" y="7620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5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Control for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broadly correlates with region:</a:t>
            </a:r>
          </a:p>
          <a:p>
            <a:r>
              <a:rPr lang="en-US" dirty="0" smtClean="0"/>
              <a:t>The North is colder than the South</a:t>
            </a:r>
          </a:p>
          <a:p>
            <a:r>
              <a:rPr lang="en-US" dirty="0" smtClean="0"/>
              <a:t>Our </a:t>
            </a:r>
            <a:r>
              <a:rPr lang="en-US" dirty="0" smtClean="0">
                <a:hlinkClick r:id="rId2" action="ppaction://hlinksldjump"/>
              </a:rPr>
              <a:t>sample data</a:t>
            </a:r>
            <a:r>
              <a:rPr lang="en-US" dirty="0" smtClean="0"/>
              <a:t> consists of people from both regions 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hlinkClick r:id="rId3" action="ppaction://hlinksldjump"/>
              </a:rPr>
              <a:t>scatter diagram</a:t>
            </a:r>
            <a:r>
              <a:rPr lang="en-US" dirty="0" smtClean="0"/>
              <a:t> distinguishes the sample by 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58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218143"/>
              </p:ext>
            </p:extLst>
          </p:nvPr>
        </p:nvGraphicFramePr>
        <p:xfrm>
          <a:off x="685800" y="381000"/>
          <a:ext cx="777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9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Control for Region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run the linear regression model to explain variation in wages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Region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where Region is a dummy variable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= 1 if north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= 0 South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39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609600" indent="-609600"/>
            <a:r>
              <a:rPr lang="en-US" sz="4400" dirty="0"/>
              <a:t>E(Y) is the unconditional expected value of Y.</a:t>
            </a:r>
          </a:p>
          <a:p>
            <a:pPr marL="609600" indent="-609600"/>
            <a:r>
              <a:rPr lang="en-US" sz="4400" dirty="0"/>
              <a:t>E(Y</a:t>
            </a:r>
            <a:r>
              <a:rPr lang="en-US" sz="4400" dirty="0">
                <a:cs typeface="Times New Roman" pitchFamily="18" charset="0"/>
              </a:rPr>
              <a:t>|X) – expected  value of Y conditional on the variable X.</a:t>
            </a:r>
          </a:p>
          <a:p>
            <a:pPr marL="609600" indent="-609600"/>
            <a:r>
              <a:rPr lang="en-US" sz="4400" dirty="0"/>
              <a:t>E(Y</a:t>
            </a:r>
            <a:r>
              <a:rPr lang="en-US" sz="4400" dirty="0">
                <a:cs typeface="Times New Roman" pitchFamily="18" charset="0"/>
              </a:rPr>
              <a:t>|X) ≠ </a:t>
            </a:r>
            <a:r>
              <a:rPr lang="en-US" sz="4400" dirty="0"/>
              <a:t>E(Y) </a:t>
            </a:r>
            <a:r>
              <a:rPr lang="en-US" sz="4400" dirty="0" smtClean="0"/>
              <a:t>indicates </a:t>
            </a:r>
            <a:r>
              <a:rPr lang="en-US" sz="4400" dirty="0"/>
              <a:t>there is relationship between Y and 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11193"/>
              </p:ext>
            </p:extLst>
          </p:nvPr>
        </p:nvGraphicFramePr>
        <p:xfrm>
          <a:off x="609600" y="304800"/>
          <a:ext cx="7848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58" y="429126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Control for Region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wage regression model controlling for temperature and region:</a:t>
                </a: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2.89E-17x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  +   10x</a:t>
                </a:r>
                <a:r>
                  <a:rPr lang="en-US" baseline="-25000" dirty="0" smtClean="0"/>
                  <a:t>2</a:t>
                </a: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/>
                  <a:t>      (5.29</a:t>
                </a:r>
                <a:r>
                  <a:rPr lang="en-US" dirty="0" smtClean="0"/>
                  <a:t>)        (</a:t>
                </a:r>
                <a:r>
                  <a:rPr lang="en-US" dirty="0"/>
                  <a:t>0.10)    </a:t>
                </a:r>
                <a:r>
                  <a:rPr lang="en-US" dirty="0" smtClean="0"/>
                  <a:t>       (</a:t>
                </a:r>
                <a:r>
                  <a:rPr lang="en-US" dirty="0"/>
                  <a:t>3.38)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:r>
                  <a:rPr lang="en-US" dirty="0"/>
                  <a:t>y is hourly wage, </a:t>
                </a:r>
                <a:r>
                  <a:rPr lang="en-US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is </a:t>
                </a:r>
                <a:r>
                  <a:rPr lang="en-US" dirty="0" smtClean="0"/>
                  <a:t>mean January temperature and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= 1 </a:t>
                </a:r>
                <a:r>
                  <a:rPr lang="en-US" dirty="0"/>
                  <a:t>if </a:t>
                </a:r>
                <a:r>
                  <a:rPr lang="en-US" dirty="0" smtClean="0"/>
                  <a:t>North, = 0 South.  </a:t>
                </a:r>
                <a:r>
                  <a:rPr lang="en-US" dirty="0"/>
                  <a:t>Standard errors of the parameter estimates in </a:t>
                </a:r>
                <a:r>
                  <a:rPr lang="en-US" dirty="0" smtClean="0"/>
                  <a:t>parentheses.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7772400" cy="4343400"/>
              </a:xfrm>
              <a:blipFill rotWithShape="0">
                <a:blip r:embed="rId2"/>
                <a:stretch>
                  <a:fillRect l="-2039" t="-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87A4-6D1F-40CF-853D-43F8C3F2B303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2400" dirty="0" smtClean="0"/>
              <a:t>Suppose </a:t>
            </a:r>
            <a:r>
              <a:rPr lang="en-US" sz="2400" dirty="0"/>
              <a:t>X indicates whether the library is run by the individual city or is part of the county library system:</a:t>
            </a:r>
          </a:p>
          <a:p>
            <a:r>
              <a:rPr lang="en-US" sz="2400" dirty="0"/>
              <a:t>X =1 if city run;   =0 if county run.</a:t>
            </a:r>
          </a:p>
          <a:p>
            <a:r>
              <a:rPr lang="en-US" sz="2400" dirty="0"/>
              <a:t>E(Y</a:t>
            </a:r>
            <a:r>
              <a:rPr lang="en-US" sz="2400" dirty="0">
                <a:cs typeface="Times New Roman" pitchFamily="18" charset="0"/>
              </a:rPr>
              <a:t>|X=1) – expected value of library expenditures conditional on the library being city-run.</a:t>
            </a:r>
          </a:p>
          <a:p>
            <a:r>
              <a:rPr lang="en-US" sz="2400" dirty="0"/>
              <a:t>E(Y</a:t>
            </a:r>
            <a:r>
              <a:rPr lang="en-US" sz="2400" dirty="0">
                <a:cs typeface="Times New Roman" pitchFamily="18" charset="0"/>
              </a:rPr>
              <a:t>|X=0) – expected value of library expenditures conditional on the library being county-run.</a:t>
            </a:r>
          </a:p>
          <a:p>
            <a:r>
              <a:rPr lang="en-US" sz="2400" dirty="0"/>
              <a:t>E(Y</a:t>
            </a:r>
            <a:r>
              <a:rPr lang="en-US" sz="2400" dirty="0">
                <a:cs typeface="Times New Roman" pitchFamily="18" charset="0"/>
              </a:rPr>
              <a:t>|X=1)=</a:t>
            </a:r>
            <a:r>
              <a:rPr lang="en-US" sz="2400" dirty="0">
                <a:cs typeface="Arial" charset="0"/>
              </a:rPr>
              <a:t>2,450,547.42; </a:t>
            </a:r>
            <a:r>
              <a:rPr lang="en-US" sz="2400" dirty="0"/>
              <a:t>E(Y</a:t>
            </a:r>
            <a:r>
              <a:rPr lang="en-US" sz="2400" dirty="0">
                <a:cs typeface="Times New Roman" pitchFamily="18" charset="0"/>
              </a:rPr>
              <a:t>|X=0) = </a:t>
            </a:r>
            <a:r>
              <a:rPr lang="en-US" sz="2400" dirty="0">
                <a:cs typeface="Arial" charset="0"/>
              </a:rPr>
              <a:t>951,533.80.</a:t>
            </a:r>
          </a:p>
          <a:p>
            <a:pPr lvl="1"/>
            <a:r>
              <a:rPr lang="en-US" sz="2400" dirty="0">
                <a:cs typeface="Arial" charset="0"/>
              </a:rPr>
              <a:t>Libraries run by individual cities have greater mean expenditures than the average library.</a:t>
            </a:r>
          </a:p>
          <a:p>
            <a:pPr lvl="1"/>
            <a:r>
              <a:rPr lang="en-US" sz="2400" dirty="0">
                <a:cs typeface="Arial" charset="0"/>
              </a:rPr>
              <a:t>Libraries run by individual cities have greater mean expenditures than libraries in the county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Regression Analysis</a:t>
            </a:r>
            <a:endParaRPr lang="en-US" sz="4000" dirty="0"/>
          </a:p>
          <a:p>
            <a:r>
              <a:rPr lang="en-US" sz="2800" dirty="0"/>
              <a:t>Given that </a:t>
            </a:r>
            <a:r>
              <a:rPr lang="en-US" sz="2800" dirty="0" smtClean="0"/>
              <a:t>we have </a:t>
            </a:r>
            <a:r>
              <a:rPr lang="en-US" sz="2800" dirty="0"/>
              <a:t>defined the data as the population we can say definitely the results indicate a relationship between Y and </a:t>
            </a:r>
            <a:r>
              <a:rPr lang="en-US" sz="2800" dirty="0" smtClean="0"/>
              <a:t>X within the population.  </a:t>
            </a:r>
          </a:p>
          <a:p>
            <a:r>
              <a:rPr lang="en-US" sz="2800" dirty="0" smtClean="0"/>
              <a:t>Our </a:t>
            </a:r>
            <a:r>
              <a:rPr lang="en-US" sz="2800" dirty="0"/>
              <a:t>analysis however doesn’t necessarily mean </a:t>
            </a:r>
            <a:r>
              <a:rPr lang="en-US" sz="2800" dirty="0" smtClean="0"/>
              <a:t>the relationship is causal.</a:t>
            </a:r>
          </a:p>
          <a:p>
            <a:r>
              <a:rPr lang="en-US" sz="2800" dirty="0" smtClean="0"/>
              <a:t>Causation is stated only by our theory.</a:t>
            </a:r>
            <a:endParaRPr lang="en-US" sz="2800" dirty="0"/>
          </a:p>
          <a:p>
            <a:r>
              <a:rPr lang="en-US" sz="2800" dirty="0"/>
              <a:t>If data represents </a:t>
            </a:r>
            <a:r>
              <a:rPr lang="en-US" sz="2800" dirty="0" smtClean="0"/>
              <a:t>a sample</a:t>
            </a:r>
            <a:r>
              <a:rPr lang="en-US" sz="2800" dirty="0"/>
              <a:t>, we </a:t>
            </a:r>
            <a:r>
              <a:rPr lang="en-US" sz="2800" dirty="0" smtClean="0"/>
              <a:t>don’t know if the </a:t>
            </a:r>
            <a:r>
              <a:rPr lang="en-US" sz="2800" dirty="0"/>
              <a:t>relationship that </a:t>
            </a:r>
            <a:r>
              <a:rPr lang="en-US" sz="2800" dirty="0" smtClean="0"/>
              <a:t>exists </a:t>
            </a:r>
            <a:r>
              <a:rPr lang="en-US" sz="2800" dirty="0"/>
              <a:t>in sample </a:t>
            </a:r>
            <a:r>
              <a:rPr lang="en-US" sz="2800" dirty="0" smtClean="0"/>
              <a:t>also exists </a:t>
            </a:r>
            <a:r>
              <a:rPr lang="en-US" sz="2800" dirty="0"/>
              <a:t>within the population.</a:t>
            </a:r>
          </a:p>
          <a:p>
            <a:pPr>
              <a:buFontTx/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Population</a:t>
            </a:r>
            <a:endParaRPr lang="en-US" sz="4000" b="1" dirty="0">
              <a:solidFill>
                <a:srgbClr val="0070C0"/>
              </a:solidFill>
            </a:endParaRPr>
          </a:p>
          <a:p>
            <a:r>
              <a:rPr lang="en-US" sz="2400" dirty="0"/>
              <a:t>We theorize that within the population there is a function that relates </a:t>
            </a:r>
            <a:r>
              <a:rPr lang="en-US" sz="2400" dirty="0" smtClean="0"/>
              <a:t>the dependent variable to its </a:t>
            </a:r>
            <a:r>
              <a:rPr lang="en-US" sz="2400" dirty="0"/>
              <a:t>determinants:</a:t>
            </a:r>
          </a:p>
          <a:p>
            <a:r>
              <a:rPr lang="en-US" sz="2400" dirty="0"/>
              <a:t>Y = f(X) + e.</a:t>
            </a:r>
          </a:p>
          <a:p>
            <a:pPr lvl="1"/>
            <a:r>
              <a:rPr lang="en-US" sz="2400" dirty="0"/>
              <a:t>where X can be a number of variables that “cause” the dependent variable </a:t>
            </a:r>
            <a:r>
              <a:rPr lang="en-US" sz="2400" dirty="0" smtClean="0"/>
              <a:t>Y </a:t>
            </a:r>
          </a:p>
          <a:p>
            <a:pPr lvl="1"/>
            <a:r>
              <a:rPr lang="en-US" sz="2400" dirty="0" smtClean="0"/>
              <a:t>f(X</a:t>
            </a:r>
            <a:r>
              <a:rPr lang="en-US" sz="2400" dirty="0"/>
              <a:t>) is the specific function that relates X to </a:t>
            </a:r>
            <a:r>
              <a:rPr lang="en-US" sz="2400" dirty="0" smtClean="0"/>
              <a:t>Y</a:t>
            </a:r>
          </a:p>
          <a:p>
            <a:pPr lvl="1"/>
            <a:r>
              <a:rPr lang="en-US" sz="2400" dirty="0" smtClean="0"/>
              <a:t>e </a:t>
            </a:r>
            <a:r>
              <a:rPr lang="en-US" sz="2400" dirty="0"/>
              <a:t>is the error term, the difference between the actual value of Y and the value generated by f(X).</a:t>
            </a:r>
          </a:p>
          <a:p>
            <a:r>
              <a:rPr lang="en-US" sz="2400" dirty="0"/>
              <a:t>Normally f(X) will not completely account for all the variation in Y.  The best it will do is calculate the expected value of Y given specific values of X.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0033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990033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3098</Words>
  <Application>Microsoft Office PowerPoint</Application>
  <PresentationFormat>On-screen Show (4:3)</PresentationFormat>
  <Paragraphs>522</Paragraphs>
  <Slides>61</Slides>
  <Notes>28</Notes>
  <HiddenSlides>9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 Unicode MS</vt:lpstr>
      <vt:lpstr>Arial</vt:lpstr>
      <vt:lpstr>Calibri</vt:lpstr>
      <vt:lpstr>Cambria Math</vt:lpstr>
      <vt:lpstr>SAS Monospace</vt:lpstr>
      <vt:lpstr>Times New Roman</vt:lpstr>
      <vt:lpstr>WP Greek Century</vt:lpstr>
      <vt:lpstr>Default Design</vt:lpstr>
      <vt:lpstr>Equation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Residual Term</vt:lpstr>
      <vt:lpstr>Residual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Using Labor Data</vt:lpstr>
      <vt:lpstr>PowerPoint Presentation</vt:lpstr>
      <vt:lpstr>PowerPoint Presentation</vt:lpstr>
      <vt:lpstr>PowerPoint Presentation</vt:lpstr>
      <vt:lpstr>Wage Equation</vt:lpstr>
      <vt:lpstr>PowerPoint Presentation</vt:lpstr>
      <vt:lpstr>PowerPoint Presentation</vt:lpstr>
      <vt:lpstr>PowerPoint Presentation</vt:lpstr>
      <vt:lpstr>Model Specification</vt:lpstr>
      <vt:lpstr>Model Specification</vt:lpstr>
      <vt:lpstr>Model Specification</vt:lpstr>
      <vt:lpstr>Model Specification</vt:lpstr>
      <vt:lpstr>Model Specification</vt:lpstr>
      <vt:lpstr>Model Specification</vt:lpstr>
      <vt:lpstr>Model Specification</vt:lpstr>
      <vt:lpstr>Model Specification</vt:lpstr>
      <vt:lpstr>Model Specification</vt:lpstr>
      <vt:lpstr>Model Specification   (different wage data)</vt:lpstr>
      <vt:lpstr>Control for Region</vt:lpstr>
      <vt:lpstr>PowerPoint Presentation</vt:lpstr>
      <vt:lpstr>Control for Region</vt:lpstr>
      <vt:lpstr>PowerPoint Presentation</vt:lpstr>
      <vt:lpstr>PowerPoint Presentation</vt:lpstr>
      <vt:lpstr>Control for Region</vt:lpstr>
      <vt:lpstr>PowerPoint Presentation</vt:lpstr>
      <vt:lpstr>Control for Region</vt:lpstr>
      <vt:lpstr>PowerPoint Presentation</vt:lpstr>
      <vt:lpstr>Control for Region</vt:lpstr>
    </vt:vector>
  </TitlesOfParts>
  <Company>California State University Los Angeles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 Finney</dc:creator>
  <cp:lastModifiedBy>Finney, Miles</cp:lastModifiedBy>
  <cp:revision>299</cp:revision>
  <cp:lastPrinted>2015-04-30T18:25:42Z</cp:lastPrinted>
  <dcterms:created xsi:type="dcterms:W3CDTF">2004-01-31T20:10:50Z</dcterms:created>
  <dcterms:modified xsi:type="dcterms:W3CDTF">2020-01-23T23:04:24Z</dcterms:modified>
</cp:coreProperties>
</file>