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77" r:id="rId6"/>
    <p:sldId id="276" r:id="rId7"/>
    <p:sldId id="279" r:id="rId8"/>
    <p:sldId id="281" r:id="rId9"/>
    <p:sldId id="278" r:id="rId10"/>
    <p:sldId id="280" r:id="rId11"/>
    <p:sldId id="282" r:id="rId12"/>
    <p:sldId id="283" r:id="rId13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5" autoAdjust="0"/>
    <p:restoredTop sz="94660"/>
  </p:normalViewPr>
  <p:slideViewPr>
    <p:cSldViewPr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29738563-A4FE-4440-BFB1-C2AB1BD03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FC621956-4DF3-49EA-88A2-9CF213A79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4" y="4389398"/>
            <a:ext cx="5563870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BAE44C-F5C5-4598-B5E6-52C6D68F725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1940" indent="-28920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6830" indent="-23136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9562" indent="-23136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2295" indent="-23136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1C4AC1-EBB2-4BCA-87CC-CD2EB5A5ACF6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5A81D-7538-4752-895C-A7F943C698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02795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87C81-5D66-4B66-944E-59C20E8AD3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23925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4899E-9B69-40F7-9733-2848E5AF08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6499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048DF-8515-491C-A58A-B57957CE2D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231021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A66E-B7F2-495C-BE13-1C96416E830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21404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CCE1E-6F17-4141-BB8E-0D49747D7C6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4118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D22F0-D48D-49EC-B2FF-B0A3760936E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28520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716B9-7D88-4B95-8982-7D9ABC9DE1D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504853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7CEC55-0ED5-45E7-9F58-923C070BCA1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094969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B3822-87E9-40BF-80FF-6A899E89476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545542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12053-613C-4C24-BED9-CEFE2AA91C1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048468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FDEE3-59B6-43B8-B83F-10A6950F96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59004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5773A-9FEB-4441-8595-46CF54AE109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48266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5379ED-A963-4780-AD4D-194F7EA0015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dirty="0" smtClean="0">
                <a:solidFill>
                  <a:schemeClr val="accent2"/>
                </a:solidFill>
              </a:rPr>
              <a:t>Particulate Pollution and Productivity of Pear Packers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Study looks at the relationship between changes in environmental quality and worker productivity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Focuses on the level of a particular pollutant, </a:t>
            </a:r>
            <a:r>
              <a:rPr lang="en-US" altLang="en-US" sz="2800" b="1" dirty="0" smtClean="0"/>
              <a:t>particulate matter</a:t>
            </a:r>
            <a:r>
              <a:rPr lang="en-US" altLang="en-US" sz="2800" dirty="0" smtClean="0"/>
              <a:t>, and worker productivity in a specific pear packing plant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Particulate matter (PM</a:t>
            </a:r>
            <a:r>
              <a:rPr lang="en-US" altLang="en-US" sz="2800" baseline="-25000" dirty="0" smtClean="0"/>
              <a:t>2.5 </a:t>
            </a:r>
            <a:r>
              <a:rPr lang="en-US" altLang="en-US" sz="2800" dirty="0" smtClean="0"/>
              <a:t>) is produced naturally by such events as forest fires, and by activities such as fossil fuel combustion in power plants and cars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  </a:t>
            </a:r>
            <a:endParaRPr lang="en-US" altLang="en-US" sz="2800" baseline="-25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Primary results in model 1</a:t>
            </a:r>
          </a:p>
          <a:p>
            <a:pPr marL="0" indent="0">
              <a:buNone/>
            </a:pPr>
            <a:r>
              <a:rPr lang="en-US" dirty="0" smtClean="0"/>
              <a:t>A one unit change in PM</a:t>
            </a:r>
            <a:r>
              <a:rPr lang="en-US" baseline="-25000" dirty="0" smtClean="0"/>
              <a:t>2.5</a:t>
            </a:r>
            <a:r>
              <a:rPr lang="en-US" dirty="0" smtClean="0"/>
              <a:t> reduces predicted hourly earnings by $0.041.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relationship equals an elasticity of approximately 0.06 around the mean of the variables</a:t>
            </a:r>
          </a:p>
          <a:p>
            <a:pPr lvl="1"/>
            <a:r>
              <a:rPr lang="en-US" dirty="0" smtClean="0"/>
              <a:t>meaning a 10% increase in PM</a:t>
            </a:r>
            <a:r>
              <a:rPr lang="en-US" baseline="-25000" dirty="0" smtClean="0"/>
              <a:t>2.5</a:t>
            </a:r>
            <a:r>
              <a:rPr lang="en-US" dirty="0" smtClean="0"/>
              <a:t> leads to a </a:t>
            </a:r>
            <a:r>
              <a:rPr lang="en-US" dirty="0" smtClean="0"/>
              <a:t>0.6</a:t>
            </a:r>
            <a:r>
              <a:rPr lang="en-US" dirty="0" smtClean="0"/>
              <a:t>% decrease in earnings.</a:t>
            </a:r>
          </a:p>
          <a:p>
            <a:pPr marL="0" indent="0">
              <a:buNone/>
            </a:pPr>
            <a:r>
              <a:rPr lang="en-US" dirty="0" smtClean="0"/>
              <a:t>Relationship is unlikely to be linear.  Why?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19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049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Model 3 using dummy variables imply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Hourly earnings are 6 cents lower on days when PM2.5 is 10-15 micrograms compared to when the PM2.5 is less than 10 micrograms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Hourly </a:t>
            </a:r>
            <a:r>
              <a:rPr lang="en-US" sz="2800" dirty="0"/>
              <a:t>earnings are </a:t>
            </a:r>
            <a:r>
              <a:rPr lang="en-US" sz="2800" dirty="0" smtClean="0"/>
              <a:t>53 </a:t>
            </a:r>
            <a:r>
              <a:rPr lang="en-US" sz="2800" dirty="0"/>
              <a:t>cents lower on days when PM2.5 is </a:t>
            </a:r>
            <a:r>
              <a:rPr lang="en-US" sz="2800" dirty="0" smtClean="0"/>
              <a:t>15-20 </a:t>
            </a:r>
            <a:r>
              <a:rPr lang="en-US" sz="2800" dirty="0"/>
              <a:t>micrograms compared to when the PM2.5 is less than 10 </a:t>
            </a:r>
            <a:r>
              <a:rPr lang="en-US" sz="2800" dirty="0" smtClean="0"/>
              <a:t>micrograms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Hourly earnings are </a:t>
            </a:r>
            <a:r>
              <a:rPr lang="en-US" sz="2800" dirty="0" smtClean="0"/>
              <a:t>$1 lower </a:t>
            </a:r>
            <a:r>
              <a:rPr lang="en-US" sz="2800" dirty="0"/>
              <a:t>on days when PM2.5 is </a:t>
            </a:r>
            <a:r>
              <a:rPr lang="en-US" sz="2800" dirty="0" smtClean="0"/>
              <a:t>20-25 </a:t>
            </a:r>
            <a:r>
              <a:rPr lang="en-US" sz="2800" dirty="0"/>
              <a:t>micrograms compared to when the PM2.5 is less than 10 micrograms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Hourly earnings are </a:t>
            </a:r>
            <a:r>
              <a:rPr lang="en-US" sz="2800" dirty="0" smtClean="0"/>
              <a:t>$1.85 </a:t>
            </a:r>
            <a:r>
              <a:rPr lang="en-US" sz="2800" dirty="0"/>
              <a:t>cents lower on days when PM2.5 is </a:t>
            </a:r>
            <a:r>
              <a:rPr lang="en-US" sz="2800" dirty="0" smtClean="0"/>
              <a:t>greater than 25 </a:t>
            </a:r>
            <a:r>
              <a:rPr lang="en-US" sz="2800" dirty="0"/>
              <a:t>micrograms compared to when the PM2.5 is less than 10 micrograms</a:t>
            </a:r>
          </a:p>
          <a:p>
            <a:pPr marL="514350" indent="-514350">
              <a:buFontTx/>
              <a:buAutoNum type="arabicPeriod"/>
            </a:pPr>
            <a:endParaRPr lang="en-US" sz="2800" dirty="0" smtClean="0"/>
          </a:p>
          <a:p>
            <a:pPr marL="514350" indent="-514350">
              <a:buFontTx/>
              <a:buAutoNum type="arabicPeriod"/>
            </a:pPr>
            <a:endParaRPr lang="en-US" sz="2800" dirty="0" smtClean="0"/>
          </a:p>
          <a:p>
            <a:pPr marL="514350" indent="-514350">
              <a:buFontTx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49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Notes:</a:t>
            </a:r>
          </a:p>
          <a:p>
            <a:pPr marL="0" indent="0">
              <a:buNone/>
            </a:pPr>
            <a:r>
              <a:rPr lang="en-US" dirty="0" smtClean="0"/>
              <a:t>The article is especially concerned with the magnitude of effects.  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if the workers affected by the pollutant simply don’t show up on the more polluted days?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 it legitimate to use the paper’s sample to say something about general effect of PM</a:t>
            </a:r>
            <a:r>
              <a:rPr lang="en-US" baseline="-25000" dirty="0" smtClean="0"/>
              <a:t>2.5</a:t>
            </a:r>
            <a:r>
              <a:rPr lang="en-US" dirty="0" smtClean="0"/>
              <a:t> on worker productivity?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5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Health Effects of Particulate Matter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3600" dirty="0" smtClean="0"/>
              <a:t>If inhaled deep into lungs, PM</a:t>
            </a:r>
            <a:r>
              <a:rPr lang="en-US" sz="3600" baseline="-25000" dirty="0" smtClean="0"/>
              <a:t>2.5</a:t>
            </a:r>
            <a:r>
              <a:rPr lang="en-US" sz="3600" dirty="0" smtClean="0"/>
              <a:t> impairs respiratory function</a:t>
            </a:r>
          </a:p>
          <a:p>
            <a:r>
              <a:rPr lang="en-US" sz="3600" dirty="0" smtClean="0"/>
              <a:t>It can also enter the bloodstream where it can cause cardiovascular problems</a:t>
            </a:r>
          </a:p>
          <a:p>
            <a:r>
              <a:rPr lang="en-US" sz="3600" dirty="0" smtClean="0"/>
              <a:t>Exposure to high levels of particulate matter may lead to such events as heart and asthma attacks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0266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7535"/>
            <a:ext cx="8229600" cy="5668963"/>
          </a:xfrm>
        </p:spPr>
        <p:txBody>
          <a:bodyPr/>
          <a:lstStyle/>
          <a:p>
            <a:r>
              <a:rPr lang="en-US" sz="3000" dirty="0" smtClean="0"/>
              <a:t>The paper examines whether exposure to PM</a:t>
            </a:r>
            <a:r>
              <a:rPr lang="en-US" sz="3000" baseline="-25000" dirty="0" smtClean="0"/>
              <a:t>2.5</a:t>
            </a:r>
            <a:r>
              <a:rPr lang="en-US" sz="3000" dirty="0" smtClean="0"/>
              <a:t> at fairly low levels negatively affects worker productivity</a:t>
            </a:r>
          </a:p>
          <a:p>
            <a:r>
              <a:rPr lang="en-US" sz="3000" dirty="0" smtClean="0"/>
              <a:t>More generally, the paper examines whether pollution (specifically PM</a:t>
            </a:r>
            <a:r>
              <a:rPr lang="en-US" sz="3000" baseline="-25000" dirty="0" smtClean="0"/>
              <a:t>2.5</a:t>
            </a:r>
            <a:r>
              <a:rPr lang="en-US" sz="3000" dirty="0" smtClean="0"/>
              <a:t>) impairs an economy’s capacity to produce goods/services</a:t>
            </a:r>
          </a:p>
          <a:p>
            <a:r>
              <a:rPr lang="en-US" sz="3000" dirty="0" smtClean="0"/>
              <a:t>The paper uses data from a pear packing firm.</a:t>
            </a:r>
          </a:p>
          <a:p>
            <a:r>
              <a:rPr lang="en-US" sz="3000" dirty="0" smtClean="0"/>
              <a:t>The firm employs people to wrap harvested pears in tissue by hand and pack them tightly in boxes.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76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sz="3100" dirty="0" smtClean="0"/>
              <a:t>Employee compensation was directly related to how many boxes of pears they packed per day</a:t>
            </a:r>
          </a:p>
          <a:p>
            <a:r>
              <a:rPr lang="en-US" sz="3100" dirty="0" smtClean="0"/>
              <a:t>Productivity is directly measured by observing the employees’ daily compensation</a:t>
            </a:r>
          </a:p>
          <a:p>
            <a:r>
              <a:rPr lang="en-US" sz="3100" dirty="0" smtClean="0"/>
              <a:t>Data on PM</a:t>
            </a:r>
            <a:r>
              <a:rPr lang="en-US" sz="3100" baseline="-25000" dirty="0" smtClean="0"/>
              <a:t>2.5</a:t>
            </a:r>
            <a:r>
              <a:rPr lang="en-US" sz="3100" dirty="0" smtClean="0"/>
              <a:t>, measured in micrograms, is taken from local air monitoring stations</a:t>
            </a:r>
          </a:p>
          <a:p>
            <a:r>
              <a:rPr lang="en-US" sz="3100" dirty="0" smtClean="0"/>
              <a:t>The pear packing takes place indoors, but unlike other pollutants, PM</a:t>
            </a:r>
            <a:r>
              <a:rPr lang="en-US" sz="3100" baseline="-25000" dirty="0" smtClean="0"/>
              <a:t>2.5</a:t>
            </a:r>
            <a:r>
              <a:rPr lang="en-US" sz="3100" dirty="0" smtClean="0"/>
              <a:t> does not dissipate indoors</a:t>
            </a:r>
          </a:p>
          <a:p>
            <a:pPr marL="0" indent="0">
              <a:buNone/>
            </a:pPr>
            <a:r>
              <a:rPr lang="en-US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7832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27246"/>
            <a:ext cx="8869086" cy="650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07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411" y="439966"/>
            <a:ext cx="8239999" cy="618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97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Paper uses linear regression to estimate the relationship: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Worker Productivity = f(environmental variables)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unit of observation is the individual worker each of whom is observed daily over a two year interval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1031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Table 3, model 1 estimates the linear inverse relationship between PM</a:t>
            </a:r>
            <a:r>
              <a:rPr lang="en-US" baseline="-25000" dirty="0" smtClean="0"/>
              <a:t>2.5</a:t>
            </a:r>
            <a:r>
              <a:rPr lang="en-US" dirty="0" smtClean="0"/>
              <a:t> and productivity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Model 3  in table 3 accounts for differences in marginal PM</a:t>
            </a:r>
            <a:r>
              <a:rPr lang="en-US" baseline="-25000" dirty="0" smtClean="0"/>
              <a:t>2.5</a:t>
            </a:r>
            <a:r>
              <a:rPr lang="en-US" dirty="0" smtClean="0"/>
              <a:t> effects by using a series of dummy variables representing different ranges of PM</a:t>
            </a:r>
            <a:r>
              <a:rPr lang="en-US" baseline="-25000" dirty="0" smtClean="0"/>
              <a:t>2.5</a:t>
            </a:r>
            <a:r>
              <a:rPr lang="en-US" dirty="0" smtClean="0"/>
              <a:t>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814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19370"/>
            <a:ext cx="8610600" cy="67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10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523</Words>
  <Application>Microsoft Office PowerPoint</Application>
  <PresentationFormat>On-screen Show (4:3)</PresentationFormat>
  <Paragraphs>50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Particulate Pollution and Productivity of Pear Packers</vt:lpstr>
      <vt:lpstr>Health Effects of Particulate Matter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 State 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Smog Reduction’s Impact on California County Growth</dc:title>
  <dc:creator>Miles Finney</dc:creator>
  <cp:lastModifiedBy>Finney, Miles</cp:lastModifiedBy>
  <cp:revision>49</cp:revision>
  <cp:lastPrinted>2019-02-01T23:11:03Z</cp:lastPrinted>
  <dcterms:created xsi:type="dcterms:W3CDTF">2006-03-28T18:23:31Z</dcterms:created>
  <dcterms:modified xsi:type="dcterms:W3CDTF">2019-02-06T18:07:04Z</dcterms:modified>
</cp:coreProperties>
</file>