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78" r:id="rId9"/>
    <p:sldId id="268" r:id="rId10"/>
    <p:sldId id="279" r:id="rId11"/>
    <p:sldId id="271" r:id="rId12"/>
    <p:sldId id="280" r:id="rId13"/>
    <p:sldId id="274" r:id="rId14"/>
    <p:sldId id="281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7636F-8954-496F-BA22-62CE05EA6928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4ED7B-759B-4F3F-AAEB-5EA6C9A3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9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5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0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8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3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08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5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3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8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27EDB-FE3A-4C2C-80D3-5FBFD33A25F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772C-56FA-4953-91C6-7B48F2335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Do Greens Drive Hummers or Hybrids?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/>
              <a:t>Environmental goods are to a large degree public goods – consumption is shared</a:t>
            </a:r>
          </a:p>
          <a:p>
            <a:r>
              <a:rPr lang="en-US" dirty="0"/>
              <a:t>The demand for environmental goods varies across people</a:t>
            </a:r>
          </a:p>
          <a:p>
            <a:r>
              <a:rPr lang="en-US" dirty="0"/>
              <a:t>Consumers can express their individual demand for environmental goods through</a:t>
            </a:r>
          </a:p>
          <a:p>
            <a:pPr marL="860425" indent="-465138">
              <a:buFont typeface="+mj-lt"/>
              <a:buAutoNum type="alphaLcPeriod"/>
            </a:pPr>
            <a:r>
              <a:rPr lang="en-US" dirty="0"/>
              <a:t>Advocating public policy</a:t>
            </a:r>
          </a:p>
          <a:p>
            <a:pPr marL="860425" indent="-465138">
              <a:buFont typeface="+mj-lt"/>
              <a:buAutoNum type="alphaLcPeriod"/>
            </a:pPr>
            <a:r>
              <a:rPr lang="en-US" dirty="0"/>
              <a:t>Private consumption choices</a:t>
            </a:r>
          </a:p>
        </p:txBody>
      </p:sp>
    </p:spTree>
    <p:extLst>
      <p:ext uri="{BB962C8B-B14F-4D97-AF65-F5344CB8AC3E}">
        <p14:creationId xmlns:p14="http://schemas.microsoft.com/office/powerpoint/2010/main" val="212459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>
                <a:hlinkClick r:id="rId2" action="ppaction://hlinksldjump"/>
              </a:rPr>
              <a:t>Proposition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70500"/>
          </a:xfrm>
        </p:spPr>
        <p:txBody>
          <a:bodyPr/>
          <a:lstStyle/>
          <a:p>
            <a:r>
              <a:rPr lang="en-US" sz="2400" dirty="0"/>
              <a:t>% of yes votes by neighborhood = </a:t>
            </a:r>
            <a:r>
              <a:rPr lang="en-US" sz="2000" dirty="0"/>
              <a:t>f(% green party, socioeconomic characteristics)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5870575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62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Proposition 13 called for the state to borrow 1.97 billion dollars (by issuing bonds) to spend on programs that would provide</a:t>
            </a:r>
          </a:p>
          <a:p>
            <a:pPr marL="914400" indent="-519113">
              <a:buFont typeface="+mj-lt"/>
              <a:buAutoNum type="alphaUcPeriod"/>
            </a:pPr>
            <a:r>
              <a:rPr lang="en-US" dirty="0"/>
              <a:t>Safe Drinking Water</a:t>
            </a:r>
          </a:p>
          <a:p>
            <a:pPr marL="914400" indent="-519113">
              <a:buFont typeface="+mj-lt"/>
              <a:buAutoNum type="alphaUcPeriod"/>
            </a:pPr>
            <a:r>
              <a:rPr lang="en-US" dirty="0"/>
              <a:t>Flood Protection</a:t>
            </a:r>
          </a:p>
          <a:p>
            <a:pPr marL="914400" indent="-519113">
              <a:buFont typeface="+mj-lt"/>
              <a:buAutoNum type="alphaUcPeriod"/>
            </a:pPr>
            <a:r>
              <a:rPr lang="en-US" dirty="0"/>
              <a:t>Watershed Protection</a:t>
            </a:r>
          </a:p>
          <a:p>
            <a:pPr marL="914400" indent="-519113">
              <a:buFont typeface="+mj-lt"/>
              <a:buAutoNum type="alphaUcPeriod"/>
            </a:pPr>
            <a:r>
              <a:rPr lang="en-US" dirty="0"/>
              <a:t>Clean Water and Water Recycling</a:t>
            </a:r>
          </a:p>
          <a:p>
            <a:pPr marL="914400" indent="-519113">
              <a:buFont typeface="+mj-lt"/>
              <a:buAutoNum type="alphaUcPeriod"/>
            </a:pPr>
            <a:r>
              <a:rPr lang="en-US" dirty="0"/>
              <a:t>Water Conservation</a:t>
            </a:r>
          </a:p>
          <a:p>
            <a:pPr marL="914400" indent="-519113">
              <a:buFont typeface="+mj-lt"/>
              <a:buAutoNum type="alphaUcPeriod"/>
            </a:pPr>
            <a:r>
              <a:rPr lang="en-US" dirty="0"/>
              <a:t>Water Supply, Reliability and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985052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/>
              <a:t>Does the evidence suggest residents in Green neighborhoods make private consumption choices that align with their public advocacy?</a:t>
            </a:r>
          </a:p>
          <a:p>
            <a:r>
              <a:rPr lang="en-US" dirty="0"/>
              <a:t>Study finds that neighborhoods within one mile of a rail transit station have a higher percentage of Green party registrants than otherwise</a:t>
            </a:r>
          </a:p>
          <a:p>
            <a:r>
              <a:rPr lang="en-US" dirty="0"/>
              <a:t>Are households in </a:t>
            </a:r>
            <a:r>
              <a:rPr lang="en-US" i="1" dirty="0"/>
              <a:t>Green</a:t>
            </a:r>
            <a:r>
              <a:rPr lang="en-US" dirty="0"/>
              <a:t> neighborhoods more likely to take public transportation than non-</a:t>
            </a:r>
            <a:r>
              <a:rPr lang="en-US" i="1" dirty="0"/>
              <a:t>Green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6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2060"/>
                </a:solidFill>
              </a:rPr>
              <a:t>Factors determining the percentage of commuters (by neighborhood)  who use public transportation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129179"/>
              </p:ext>
            </p:extLst>
          </p:nvPr>
        </p:nvGraphicFramePr>
        <p:xfrm>
          <a:off x="1371600" y="1524000"/>
          <a:ext cx="6477000" cy="4653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3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3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Independent</a:t>
                      </a:r>
                      <a:r>
                        <a:rPr lang="en-US" sz="2000" baseline="0" dirty="0"/>
                        <a:t> Variable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Coefficient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979">
                <a:tc>
                  <a:txBody>
                    <a:bodyPr/>
                    <a:lstStyle/>
                    <a:p>
                      <a:r>
                        <a:rPr lang="en-US" sz="2000" dirty="0"/>
                        <a:t>Share of Neighborhood Green Party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1.34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4">
                <a:tc>
                  <a:txBody>
                    <a:bodyPr/>
                    <a:lstStyle/>
                    <a:p>
                      <a:r>
                        <a:rPr lang="en-US" sz="2000" dirty="0"/>
                        <a:t>Neighborhood within One Mile of Rail</a:t>
                      </a:r>
                      <a:r>
                        <a:rPr lang="en-US" sz="2000" baseline="0" dirty="0"/>
                        <a:t> Station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0.101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Average Household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-0.018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Share 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Share 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Share College Graduates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0.081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Population Density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0.011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7937">
                <a:tc>
                  <a:txBody>
                    <a:bodyPr/>
                    <a:lstStyle/>
                    <a:p>
                      <a:r>
                        <a:rPr lang="en-US" sz="2000" dirty="0"/>
                        <a:t>Mean Dependent Variable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0.056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6566">
                <a:tc>
                  <a:txBody>
                    <a:bodyPr/>
                    <a:lstStyle/>
                    <a:p>
                      <a:r>
                        <a:rPr lang="en-US" sz="2000" dirty="0"/>
                        <a:t>R</a:t>
                      </a:r>
                      <a:r>
                        <a:rPr lang="en-US" sz="2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0.476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093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sz="4000" dirty="0"/>
              <a:t>Do households in Green neighborhoods use less gasoline than equivalent households in other neighborhoods?</a:t>
            </a:r>
          </a:p>
          <a:p>
            <a:r>
              <a:rPr lang="en-US" sz="4000" dirty="0"/>
              <a:t>2001 National Household Transportation Survey asked individual households to estimate gasoline consumption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8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66800"/>
          </a:xfrm>
        </p:spPr>
        <p:txBody>
          <a:bodyPr>
            <a:noAutofit/>
          </a:bodyPr>
          <a:lstStyle/>
          <a:p>
            <a:pPr algn="l"/>
            <a:r>
              <a:rPr lang="en-US" sz="3000" dirty="0">
                <a:solidFill>
                  <a:srgbClr val="002060"/>
                </a:solidFill>
              </a:rPr>
              <a:t>Factors determining the yearly gallons of gasoline consumed by individual households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76887"/>
              </p:ext>
            </p:extLst>
          </p:nvPr>
        </p:nvGraphicFramePr>
        <p:xfrm>
          <a:off x="1143000" y="1295400"/>
          <a:ext cx="6781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49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6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843">
                <a:tc>
                  <a:txBody>
                    <a:bodyPr/>
                    <a:lstStyle/>
                    <a:p>
                      <a:r>
                        <a:rPr lang="en-US" sz="2000" dirty="0"/>
                        <a:t>Independent</a:t>
                      </a:r>
                      <a:r>
                        <a:rPr lang="en-US" sz="2000" baseline="0" dirty="0"/>
                        <a:t> Variable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Coefficient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635">
                <a:tc>
                  <a:txBody>
                    <a:bodyPr/>
                    <a:lstStyle/>
                    <a:p>
                      <a:r>
                        <a:rPr lang="en-US" sz="2000" dirty="0"/>
                        <a:t>Share of Neighborhood Green Party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-54.13*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644">
                <a:tc>
                  <a:txBody>
                    <a:bodyPr/>
                    <a:lstStyle/>
                    <a:p>
                      <a:r>
                        <a:rPr lang="en-US" sz="2000" dirty="0"/>
                        <a:t>Neighborhood within One Mile of Rail</a:t>
                      </a:r>
                      <a:r>
                        <a:rPr lang="en-US" sz="2000" baseline="0" dirty="0"/>
                        <a:t> Station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-43.61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843">
                <a:tc>
                  <a:txBody>
                    <a:bodyPr/>
                    <a:lstStyle/>
                    <a:p>
                      <a:r>
                        <a:rPr lang="en-US" sz="2000" dirty="0"/>
                        <a:t>Neighborhood Density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-50.86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843">
                <a:tc>
                  <a:txBody>
                    <a:bodyPr/>
                    <a:lstStyle/>
                    <a:p>
                      <a:r>
                        <a:rPr lang="en-US" sz="2000" dirty="0"/>
                        <a:t>Average Household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423.86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843">
                <a:tc>
                  <a:txBody>
                    <a:bodyPr/>
                    <a:lstStyle/>
                    <a:p>
                      <a:r>
                        <a:rPr lang="en-US" sz="2000" dirty="0"/>
                        <a:t>Household</a:t>
                      </a:r>
                      <a:r>
                        <a:rPr lang="en-US" sz="2000" baseline="0" dirty="0"/>
                        <a:t> Size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162.51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553">
                <a:tc>
                  <a:txBody>
                    <a:bodyPr/>
                    <a:lstStyle/>
                    <a:p>
                      <a:r>
                        <a:rPr lang="en-US" sz="2000" dirty="0"/>
                        <a:t>Mean Dependent Variable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1062.26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553">
                <a:tc>
                  <a:txBody>
                    <a:bodyPr/>
                    <a:lstStyle/>
                    <a:p>
                      <a:r>
                        <a:rPr lang="en-US" sz="2000" dirty="0"/>
                        <a:t>Numbe</a:t>
                      </a:r>
                      <a:r>
                        <a:rPr lang="en-US" sz="2000" baseline="0" dirty="0"/>
                        <a:t>r of Households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4678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843">
                <a:tc>
                  <a:txBody>
                    <a:bodyPr/>
                    <a:lstStyle/>
                    <a:p>
                      <a:r>
                        <a:rPr lang="en-US" sz="2000" dirty="0"/>
                        <a:t>R</a:t>
                      </a:r>
                      <a:r>
                        <a:rPr lang="en-US" sz="20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35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Autofit/>
          </a:bodyPr>
          <a:lstStyle/>
          <a:p>
            <a:r>
              <a:rPr lang="en-US" sz="2800" dirty="0"/>
              <a:t>Demand curves </a:t>
            </a:r>
            <a:r>
              <a:rPr lang="en-US" sz="2800" dirty="0" err="1"/>
              <a:t>D</a:t>
            </a:r>
            <a:r>
              <a:rPr lang="en-US" sz="2800" baseline="-25000" dirty="0" err="1"/>
              <a:t>w</a:t>
            </a:r>
            <a:r>
              <a:rPr lang="en-US" sz="2800" dirty="0"/>
              <a:t> and D</a:t>
            </a:r>
            <a:r>
              <a:rPr lang="en-US" sz="2800" baseline="-25000" dirty="0"/>
              <a:t>s</a:t>
            </a:r>
            <a:r>
              <a:rPr lang="en-US" sz="2800" dirty="0"/>
              <a:t> indicate variation in demand for environmental good</a:t>
            </a:r>
          </a:p>
          <a:p>
            <a:r>
              <a:rPr lang="en-US" sz="2800" dirty="0"/>
              <a:t>The increased willingness to pay for environmental good by D</a:t>
            </a:r>
            <a:r>
              <a:rPr lang="en-US" sz="2800" baseline="-25000" dirty="0"/>
              <a:t>s </a:t>
            </a:r>
            <a:r>
              <a:rPr lang="en-US" sz="2800" dirty="0"/>
              <a:t>can be expressed by such action as: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sz="2800" dirty="0"/>
              <a:t>Supporting laws that limit industrial production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sz="2800" dirty="0"/>
              <a:t>Driving a Tesla or other EV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sz="2800" dirty="0"/>
              <a:t>Supporting higher gasoline tax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sz="2800" dirty="0"/>
              <a:t>Using public transportation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sz="2800" dirty="0"/>
              <a:t>Convince people to purchase an EV </a:t>
            </a:r>
          </a:p>
          <a:p>
            <a:pPr marL="0" indent="0">
              <a:buNone/>
            </a:pPr>
            <a:r>
              <a:rPr lang="en-US" sz="2800" dirty="0"/>
              <a:t> Which acts represent advocating public policy?  Private demands?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045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In what way is altering private behavior to increase environmental quality irrational?</a:t>
            </a:r>
          </a:p>
          <a:p>
            <a:pPr marL="0" indent="0">
              <a:buNone/>
            </a:pPr>
            <a:r>
              <a:rPr lang="en-US" sz="3600" dirty="0"/>
              <a:t>Rational?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It is possible that demanding an EV  has nothing to do with environmentalism?</a:t>
            </a:r>
          </a:p>
          <a:p>
            <a:r>
              <a:rPr lang="en-US" sz="3600" dirty="0"/>
              <a:t>In which case </a:t>
            </a:r>
            <a:r>
              <a:rPr lang="en-US" sz="3600" dirty="0" err="1"/>
              <a:t>D</a:t>
            </a:r>
            <a:r>
              <a:rPr lang="en-US" sz="3600" baseline="-25000" dirty="0" err="1"/>
              <a:t>w</a:t>
            </a:r>
            <a:r>
              <a:rPr lang="en-US" sz="3600" dirty="0"/>
              <a:t> may be as likely to purchase hybrid as D</a:t>
            </a:r>
            <a:r>
              <a:rPr lang="en-US" sz="3600" baseline="-25000" dirty="0"/>
              <a:t>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03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sz="3600" dirty="0"/>
              <a:t>What would be the environmental motivation for D</a:t>
            </a:r>
            <a:r>
              <a:rPr lang="en-US" sz="3600" baseline="-25000" dirty="0"/>
              <a:t>s </a:t>
            </a:r>
            <a:r>
              <a:rPr lang="en-US" sz="3600" dirty="0"/>
              <a:t>to, for example, buy a hybrid, or refuse to use plastic bags at the grocery?</a:t>
            </a:r>
            <a:endParaRPr lang="en-US" sz="3900" dirty="0"/>
          </a:p>
          <a:p>
            <a:pPr marL="968375" lvl="1" indent="-504825">
              <a:buFont typeface="+mj-lt"/>
              <a:buAutoNum type="arabicPeriod"/>
            </a:pPr>
            <a:r>
              <a:rPr lang="en-US" sz="3900" dirty="0"/>
              <a:t>People demanding environmental quality may gain private benefits from knowing that their private consumption behavior is consistent with public stances</a:t>
            </a:r>
          </a:p>
          <a:p>
            <a:pPr marL="968375" lvl="1" indent="-504825">
              <a:buFont typeface="+mj-lt"/>
              <a:buAutoNum type="arabicPeriod"/>
            </a:pPr>
            <a:r>
              <a:rPr lang="en-US" sz="3900" dirty="0"/>
              <a:t>Social pressure</a:t>
            </a:r>
          </a:p>
          <a:p>
            <a:pPr marL="968375" lvl="1" indent="-504825">
              <a:buFont typeface="+mj-lt"/>
              <a:buAutoNum type="arabicPeriod"/>
            </a:pPr>
            <a:r>
              <a:rPr lang="en-US" sz="3900" dirty="0"/>
              <a:t>Private behavior may aid political efforts  (example: Greta Thunberg)</a:t>
            </a:r>
          </a:p>
        </p:txBody>
      </p:sp>
    </p:spTree>
    <p:extLst>
      <p:ext uri="{BB962C8B-B14F-4D97-AF65-F5344CB8AC3E}">
        <p14:creationId xmlns:p14="http://schemas.microsoft.com/office/powerpoint/2010/main" val="338566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3600" i="1" dirty="0"/>
              <a:t>Do Greens Drive Hummers or Hybrids…</a:t>
            </a:r>
            <a:r>
              <a:rPr lang="en-US" sz="3600" dirty="0"/>
              <a:t> estimates degree in which environmentalists private choices are in line with public advocacy</a:t>
            </a:r>
          </a:p>
          <a:p>
            <a:r>
              <a:rPr lang="en-US" sz="3600" dirty="0"/>
              <a:t>First must identify who environmentalists are</a:t>
            </a:r>
          </a:p>
          <a:p>
            <a:r>
              <a:rPr lang="en-US" sz="3600" dirty="0"/>
              <a:t>Takes advantage of observation that people who live near one another generally share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1754262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sz="3600" dirty="0"/>
              <a:t>Paper uses the proportion of people in neighborhood who are registered in </a:t>
            </a:r>
            <a:r>
              <a:rPr lang="en-US" sz="3600" dirty="0">
                <a:hlinkClick r:id="rId2"/>
              </a:rPr>
              <a:t>Green Party</a:t>
            </a:r>
            <a:r>
              <a:rPr lang="en-US" sz="3600" dirty="0"/>
              <a:t> as indicator of neighborhood environmentalism</a:t>
            </a:r>
          </a:p>
          <a:p>
            <a:r>
              <a:rPr lang="en-US" sz="3600" dirty="0"/>
              <a:t>Proportion registered Green is low but varies greatly across neighborhoods</a:t>
            </a:r>
          </a:p>
          <a:p>
            <a:r>
              <a:rPr lang="en-US" sz="3600" dirty="0"/>
              <a:t>Other studies use questionnaire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360631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Autofit/>
          </a:bodyPr>
          <a:lstStyle/>
          <a:p>
            <a:r>
              <a:rPr lang="en-US" sz="4400" dirty="0"/>
              <a:t>Paper first establishes that Green neighborhoods advocate environmental public policy</a:t>
            </a:r>
          </a:p>
          <a:p>
            <a:r>
              <a:rPr lang="en-US" sz="4400" dirty="0"/>
              <a:t>Estimates relationship between neighborhood share of Green party registrants and support for environmental referenda</a:t>
            </a:r>
          </a:p>
        </p:txBody>
      </p:sp>
    </p:spTree>
    <p:extLst>
      <p:ext uri="{BB962C8B-B14F-4D97-AF65-F5344CB8AC3E}">
        <p14:creationId xmlns:p14="http://schemas.microsoft.com/office/powerpoint/2010/main" val="2601338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hlinkClick r:id="rId2" action="ppaction://hlinksldjump"/>
              </a:rPr>
              <a:t>Proposition 185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959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% of yes votes by neighborhood = </a:t>
            </a:r>
            <a:r>
              <a:rPr lang="en-US" sz="2000" dirty="0"/>
              <a:t>f(% green party, socioeconomic characteristics)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602297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88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Proposition 185 imposes a 4 percent sales tax on gasoline, on top of the 18 cent per gallon state tax, and roughly 8% sales tax imposed by state on local governments.</a:t>
            </a:r>
          </a:p>
          <a:p>
            <a:r>
              <a:rPr lang="en-US" sz="4400" dirty="0"/>
              <a:t>Revenue will go toward constructing, maintaining mass transit.</a:t>
            </a:r>
          </a:p>
        </p:txBody>
      </p:sp>
    </p:spTree>
    <p:extLst>
      <p:ext uri="{BB962C8B-B14F-4D97-AF65-F5344CB8AC3E}">
        <p14:creationId xmlns:p14="http://schemas.microsoft.com/office/powerpoint/2010/main" val="371276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624</Words>
  <Application>Microsoft Office PowerPoint</Application>
  <PresentationFormat>On-screen Show (4:3)</PresentationFormat>
  <Paragraphs>91</Paragraphs>
  <Slides>15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Do Greens Drive Hummers or Hybrids?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Proposition 185</vt:lpstr>
      <vt:lpstr>PowerPoint Presentation</vt:lpstr>
      <vt:lpstr>Proposition 13</vt:lpstr>
      <vt:lpstr>PowerPoint Presentation</vt:lpstr>
      <vt:lpstr>PowerPoint Presentation</vt:lpstr>
      <vt:lpstr>Factors determining the percentage of commuters (by neighborhood)  who use public transportation</vt:lpstr>
      <vt:lpstr>PowerPoint Presentation</vt:lpstr>
      <vt:lpstr>Factors determining the yearly gallons of gasoline consumed by individual households</vt:lpstr>
    </vt:vector>
  </TitlesOfParts>
  <Company>Cal State L.A.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Finney, Miles</dc:creator>
  <cp:lastModifiedBy>Finney, Miles</cp:lastModifiedBy>
  <cp:revision>54</cp:revision>
  <cp:lastPrinted>2013-01-07T23:23:31Z</cp:lastPrinted>
  <dcterms:created xsi:type="dcterms:W3CDTF">2013-01-03T18:21:45Z</dcterms:created>
  <dcterms:modified xsi:type="dcterms:W3CDTF">2022-03-07T20:27:29Z</dcterms:modified>
</cp:coreProperties>
</file>