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7" r:id="rId2"/>
    <p:sldId id="287" r:id="rId3"/>
    <p:sldId id="259" r:id="rId4"/>
    <p:sldId id="260" r:id="rId5"/>
    <p:sldId id="261" r:id="rId6"/>
    <p:sldId id="277" r:id="rId7"/>
    <p:sldId id="262" r:id="rId8"/>
    <p:sldId id="263" r:id="rId9"/>
    <p:sldId id="268" r:id="rId10"/>
    <p:sldId id="264" r:id="rId11"/>
    <p:sldId id="266" r:id="rId12"/>
    <p:sldId id="267" r:id="rId13"/>
    <p:sldId id="274" r:id="rId14"/>
    <p:sldId id="279" r:id="rId15"/>
    <p:sldId id="278" r:id="rId16"/>
    <p:sldId id="280" r:id="rId17"/>
    <p:sldId id="281" r:id="rId18"/>
    <p:sldId id="282" r:id="rId19"/>
    <p:sldId id="288" r:id="rId20"/>
    <p:sldId id="283" r:id="rId21"/>
    <p:sldId id="285" r:id="rId22"/>
    <p:sldId id="284" r:id="rId2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4" autoAdjust="0"/>
    <p:restoredTop sz="94660"/>
  </p:normalViewPr>
  <p:slideViewPr>
    <p:cSldViewPr>
      <p:cViewPr varScale="1">
        <p:scale>
          <a:sx n="65" d="100"/>
          <a:sy n="65" d="100"/>
        </p:scale>
        <p:origin x="134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B5C01-2E98-4A42-B0DD-BEAA6585A112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62C7-3ED3-4A6F-A65B-249E97A940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7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B7BC-D4E0-4BB1-86EA-2E14A8D81C55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13CB-ADEF-485C-AC18-0B4391F2D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B7BC-D4E0-4BB1-86EA-2E14A8D81C55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13CB-ADEF-485C-AC18-0B4391F2D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B7BC-D4E0-4BB1-86EA-2E14A8D81C55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13CB-ADEF-485C-AC18-0B4391F2D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B7BC-D4E0-4BB1-86EA-2E14A8D81C55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13CB-ADEF-485C-AC18-0B4391F2D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B7BC-D4E0-4BB1-86EA-2E14A8D81C55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13CB-ADEF-485C-AC18-0B4391F2D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B7BC-D4E0-4BB1-86EA-2E14A8D81C55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13CB-ADEF-485C-AC18-0B4391F2D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B7BC-D4E0-4BB1-86EA-2E14A8D81C55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13CB-ADEF-485C-AC18-0B4391F2D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B7BC-D4E0-4BB1-86EA-2E14A8D81C55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13CB-ADEF-485C-AC18-0B4391F2D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B7BC-D4E0-4BB1-86EA-2E14A8D81C55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13CB-ADEF-485C-AC18-0B4391F2D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B7BC-D4E0-4BB1-86EA-2E14A8D81C55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13CB-ADEF-485C-AC18-0B4391F2D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B7BC-D4E0-4BB1-86EA-2E14A8D81C55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13CB-ADEF-485C-AC18-0B4391F2D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6B7BC-D4E0-4BB1-86EA-2E14A8D81C55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813CB-ADEF-485C-AC18-0B4391F2D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milesfinney.net/434/handouts/CO2.xls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unfccc.int/kyoto_protocol/doha_amendment/items/7362.ph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ilesfinney.net/334/articles/seas.htm" TargetMode="External"/><Relationship Id="rId2" Type="http://schemas.openxmlformats.org/officeDocument/2006/relationships/hyperlink" Target="http://milesfinney.net/334/articles/demise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Stratosphere made up of gases that trap radiation (heat) from earth’s surface, causing it to be warmer than otherwise</a:t>
            </a:r>
          </a:p>
          <a:p>
            <a:r>
              <a:rPr lang="en-US" dirty="0" smtClean="0"/>
              <a:t>Acts like greenhouse, sunlight let in but not all radiation let out</a:t>
            </a:r>
          </a:p>
          <a:p>
            <a:r>
              <a:rPr lang="en-US" dirty="0" smtClean="0"/>
              <a:t>Natural effect that is vital to human life</a:t>
            </a:r>
          </a:p>
          <a:p>
            <a:r>
              <a:rPr lang="en-US" dirty="0" smtClean="0"/>
              <a:t>Without greenhouse effect , earth’s average temperature would be roughly -18</a:t>
            </a:r>
            <a:r>
              <a:rPr lang="en-US" baseline="30000" dirty="0" smtClean="0"/>
              <a:t>o</a:t>
            </a:r>
            <a:r>
              <a:rPr lang="en-US" dirty="0" smtClean="0"/>
              <a:t>C (-0.4</a:t>
            </a:r>
            <a:r>
              <a:rPr lang="en-US" baseline="30000" dirty="0" smtClean="0"/>
              <a:t>o</a:t>
            </a:r>
            <a:r>
              <a:rPr lang="en-US" dirty="0" smtClean="0"/>
              <a:t>F); instead of its current +15</a:t>
            </a:r>
            <a:r>
              <a:rPr lang="en-US" baseline="30000" dirty="0" smtClean="0"/>
              <a:t>o</a:t>
            </a:r>
            <a:r>
              <a:rPr lang="en-US" dirty="0" smtClean="0"/>
              <a:t>C (59</a:t>
            </a:r>
            <a:r>
              <a:rPr lang="en-US" baseline="30000" dirty="0" smtClean="0"/>
              <a:t>o</a:t>
            </a:r>
            <a:r>
              <a:rPr lang="en-US" dirty="0" smtClean="0"/>
              <a:t>F)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b="1" dirty="0" smtClean="0"/>
              <a:t>A country’s total CO</a:t>
            </a:r>
            <a:r>
              <a:rPr lang="en-US" sz="2600" b="1" baseline="-25000" dirty="0" smtClean="0"/>
              <a:t>2</a:t>
            </a:r>
            <a:r>
              <a:rPr lang="en-US" sz="2600" b="1" dirty="0" smtClean="0"/>
              <a:t> production =</a:t>
            </a:r>
          </a:p>
          <a:p>
            <a:pPr>
              <a:buNone/>
            </a:pPr>
            <a:r>
              <a:rPr lang="en-US" sz="2600" b="1" dirty="0" smtClean="0"/>
              <a:t>Population × GDP/Pop × Energy/GDP × CO</a:t>
            </a:r>
            <a:r>
              <a:rPr lang="en-US" sz="2600" b="1" baseline="-25000" dirty="0" smtClean="0"/>
              <a:t>2</a:t>
            </a:r>
            <a:r>
              <a:rPr lang="en-US" sz="2600" b="1" dirty="0" smtClean="0"/>
              <a:t>/Energy</a:t>
            </a:r>
            <a:r>
              <a:rPr lang="en-US" dirty="0" smtClean="0"/>
              <a:t> </a:t>
            </a:r>
          </a:p>
          <a:p>
            <a:r>
              <a:rPr lang="en-US" dirty="0" smtClean="0"/>
              <a:t>GDP/Pop: Wealthier countries tend to produce more greenhouse gases</a:t>
            </a:r>
          </a:p>
          <a:p>
            <a:pPr lvl="1"/>
            <a:r>
              <a:rPr lang="en-US" dirty="0" smtClean="0"/>
              <a:t>Consume more goods and services whose production/consumption generates CO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Energy/GDP  Countries that produce/use energy as large proportion of GDP produce more greenhouse gases</a:t>
            </a:r>
          </a:p>
          <a:p>
            <a:pPr lvl="1"/>
            <a:r>
              <a:rPr lang="en-US" dirty="0" smtClean="0"/>
              <a:t>People may commute great distances; or use a lot of resources to stay warm or cool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/Energy  Countries that rely on certain energy technology will produce more CO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Reliance on coal for energy produces CO</a:t>
            </a:r>
            <a:r>
              <a:rPr lang="en-US" baseline="-25000" dirty="0" smtClean="0"/>
              <a:t>2</a:t>
            </a:r>
            <a:r>
              <a:rPr lang="en-US" dirty="0" smtClean="0"/>
              <a:t>; reliance on nuclear produces less CO</a:t>
            </a:r>
            <a:r>
              <a:rPr lang="en-US" baseline="-25000" dirty="0" smtClean="0"/>
              <a:t>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2015 Emissions by Country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 dirty="0" smtClean="0"/>
              <a:t>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quity and economic efficiency of proposed policies on CO2 emissions</a:t>
            </a:r>
          </a:p>
          <a:p>
            <a:pPr marL="515938" indent="-515938"/>
            <a:r>
              <a:rPr lang="en-US" dirty="0" smtClean="0"/>
              <a:t>Each country decrease emissions by equal proportion</a:t>
            </a:r>
          </a:p>
          <a:p>
            <a:pPr marL="515938" indent="-515938"/>
            <a:r>
              <a:rPr lang="en-US" dirty="0" smtClean="0"/>
              <a:t>Countries should adjust so that emissions per capita would be equalized</a:t>
            </a:r>
          </a:p>
          <a:p>
            <a:pPr marL="515938" indent="-515938"/>
            <a:r>
              <a:rPr lang="en-US" dirty="0" smtClean="0"/>
              <a:t>Countries should adjust such that emissions per dollar of GDP is equalized (each would be equally energy efficient)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 dirty="0" smtClean="0"/>
              <a:t>Kyoto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1997 agreement provides targets for developed countries to reduce greenhouse emissions</a:t>
            </a:r>
          </a:p>
          <a:p>
            <a:r>
              <a:rPr lang="en-US" dirty="0" smtClean="0"/>
              <a:t>Ratified and came into force in 2005</a:t>
            </a:r>
          </a:p>
          <a:p>
            <a:r>
              <a:rPr lang="en-US" dirty="0" smtClean="0"/>
              <a:t>Under agreement many developing countries would not have to limit emissions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Kyoto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Agreement set targets that were to be met over the years 2008 to </a:t>
            </a:r>
            <a:r>
              <a:rPr lang="en-US" dirty="0" smtClean="0"/>
              <a:t>2012</a:t>
            </a:r>
          </a:p>
          <a:p>
            <a:r>
              <a:rPr lang="en-US" dirty="0" smtClean="0"/>
              <a:t>In 2012, an amendment to Kyoto was adopted (</a:t>
            </a:r>
            <a:r>
              <a:rPr lang="en-US" dirty="0" smtClean="0">
                <a:hlinkClick r:id="rId2"/>
              </a:rPr>
              <a:t>Doha Amendment</a:t>
            </a:r>
            <a:r>
              <a:rPr lang="en-US" dirty="0" smtClean="0"/>
              <a:t>) that set greenhouse gas targets through 2020</a:t>
            </a:r>
          </a:p>
          <a:p>
            <a:r>
              <a:rPr lang="en-US" dirty="0" smtClean="0"/>
              <a:t>So far only 25 countries have agreed to abide by Doha</a:t>
            </a:r>
          </a:p>
          <a:p>
            <a:r>
              <a:rPr lang="en-US" dirty="0"/>
              <a:t>US did not </a:t>
            </a:r>
            <a:r>
              <a:rPr lang="en-US" dirty="0" smtClean="0"/>
              <a:t>sign onto Kyoto protocol or its amendment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84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ntable-2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33400"/>
            <a:ext cx="7315200" cy="569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95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Montreal Protocol and Climate Change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Protocol called for elimination of products using mainly CFC’s that contributed to thinning of ozone layer</a:t>
            </a:r>
          </a:p>
          <a:p>
            <a:r>
              <a:rPr lang="en-US" dirty="0" smtClean="0"/>
              <a:t>There is a provision in the protocol anticipating future environmental problems caused by substitutes for CFC’s</a:t>
            </a:r>
          </a:p>
          <a:p>
            <a:r>
              <a:rPr lang="en-US" dirty="0" smtClean="0"/>
              <a:t>Many countries </a:t>
            </a:r>
            <a:r>
              <a:rPr lang="en-US" dirty="0"/>
              <a:t>switched from CFC’s to hydrofluorocarbons, or HFCs, used in air-conditioners and refrigerators. 	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25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Montreal Protocol and Climate Change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HFC’s turned out to be a greenhouse gas</a:t>
            </a:r>
          </a:p>
          <a:p>
            <a:r>
              <a:rPr lang="en-US" dirty="0" smtClean="0"/>
              <a:t>HFC’s </a:t>
            </a:r>
            <a:r>
              <a:rPr lang="en-US" dirty="0"/>
              <a:t>are </a:t>
            </a:r>
            <a:r>
              <a:rPr lang="en-US" dirty="0" smtClean="0"/>
              <a:t>a </a:t>
            </a:r>
            <a:r>
              <a:rPr lang="en-US" dirty="0"/>
              <a:t>small percentage of greenhouse gases </a:t>
            </a:r>
            <a:r>
              <a:rPr lang="en-US" dirty="0" smtClean="0"/>
              <a:t>but have 1000 </a:t>
            </a:r>
            <a:r>
              <a:rPr lang="en-US" dirty="0"/>
              <a:t>times the heat-trapping potency of carbon </a:t>
            </a:r>
            <a:r>
              <a:rPr lang="en-US" dirty="0" smtClean="0"/>
              <a:t>dioxide</a:t>
            </a:r>
          </a:p>
          <a:p>
            <a:r>
              <a:rPr lang="en-US" dirty="0" smtClean="0"/>
              <a:t>The provision in Montreal Protocol allowed amendments to treaty without every country re-ratifying treaty</a:t>
            </a:r>
          </a:p>
        </p:txBody>
      </p:sp>
    </p:spTree>
    <p:extLst>
      <p:ext uri="{BB962C8B-B14F-4D97-AF65-F5344CB8AC3E}">
        <p14:creationId xmlns:p14="http://schemas.microsoft.com/office/powerpoint/2010/main" val="294147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Montreal Protocol and Climate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negotiated amendment to Montreal is expected to lead to the reduction over time of the equivalent of 70 billion tons of carbon dioxide from the atmosphere </a:t>
            </a:r>
          </a:p>
          <a:p>
            <a:r>
              <a:rPr lang="en-US" dirty="0" smtClean="0"/>
              <a:t>Roughly </a:t>
            </a:r>
            <a:r>
              <a:rPr lang="en-US" dirty="0"/>
              <a:t>two times the carbon pollution produced annually by the entire </a:t>
            </a:r>
            <a:r>
              <a:rPr lang="en-US" dirty="0" smtClean="0"/>
              <a:t>world</a:t>
            </a:r>
          </a:p>
          <a:p>
            <a:r>
              <a:rPr lang="en-US" dirty="0" smtClean="0"/>
              <a:t>Richer countries will eliminate HFC’s more quickly than poorer countries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11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Montreal Protocol and Climate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amendment to the Montreal Protocol was worked out in October 2016 after seven years of negotiation</a:t>
            </a:r>
          </a:p>
          <a:p>
            <a:r>
              <a:rPr lang="en-US" dirty="0" smtClean="0"/>
              <a:t>The amendment required the ratification from only twenty countries to come into effect, which it attained in November 2017</a:t>
            </a:r>
          </a:p>
          <a:p>
            <a:r>
              <a:rPr lang="en-US" dirty="0" smtClean="0"/>
              <a:t>The amendment was not ratified by the US although it is was instrumental in negotiating the agreement</a:t>
            </a:r>
          </a:p>
          <a:p>
            <a:r>
              <a:rPr lang="en-US" dirty="0" smtClean="0"/>
              <a:t>The US is subject to the amendment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636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371600"/>
            <a:ext cx="6324600" cy="4517571"/>
          </a:xfrm>
        </p:spPr>
      </p:pic>
    </p:spTree>
    <p:extLst>
      <p:ext uri="{BB962C8B-B14F-4D97-AF65-F5344CB8AC3E}">
        <p14:creationId xmlns:p14="http://schemas.microsoft.com/office/powerpoint/2010/main" val="424797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Paris Accord on 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International agreement binding all countries to decrease greenhouse gases, including poor nations</a:t>
            </a:r>
          </a:p>
          <a:p>
            <a:r>
              <a:rPr lang="en-US" dirty="0" smtClean="0"/>
              <a:t>Accord calls for some subsidy by rich countries to developing countries </a:t>
            </a:r>
          </a:p>
          <a:p>
            <a:r>
              <a:rPr lang="en-US" dirty="0" smtClean="0"/>
              <a:t>Each of 186 countries required to put forth individual plan to cut greenhouse emissions</a:t>
            </a:r>
          </a:p>
          <a:p>
            <a:r>
              <a:rPr lang="en-US" dirty="0" smtClean="0"/>
              <a:t>The specifics of each country’s plan are voluntary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40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Paris Accord on Climate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/>
              <a:t>Accord projected to slow increase in world average temperature to 1.5 degrees Celsius by year 2100</a:t>
            </a:r>
          </a:p>
          <a:p>
            <a:r>
              <a:rPr lang="en-US" dirty="0" smtClean="0"/>
              <a:t>Countries </a:t>
            </a:r>
            <a:r>
              <a:rPr lang="en-US" dirty="0"/>
              <a:t>legally required to meet every five years to detail changes in plans</a:t>
            </a:r>
          </a:p>
          <a:p>
            <a:r>
              <a:rPr lang="en-US" dirty="0" smtClean="0"/>
              <a:t>Requirement </a:t>
            </a:r>
            <a:r>
              <a:rPr lang="en-US" dirty="0"/>
              <a:t>to publicly monitor and update plans used as way to induce countries to follow </a:t>
            </a:r>
            <a:r>
              <a:rPr lang="en-US" dirty="0" smtClean="0"/>
              <a:t>through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31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Paris Accord on Climate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3600" dirty="0"/>
              <a:t>The Accord went into effect in November 2016 when the required number of countries had ratified it</a:t>
            </a:r>
          </a:p>
          <a:p>
            <a:r>
              <a:rPr lang="en-US" sz="3500" dirty="0" smtClean="0"/>
              <a:t>The US plan pledged to cut within 10 years greenhouse emissions by roughly 26% of the country’s 2005 level</a:t>
            </a:r>
          </a:p>
          <a:p>
            <a:r>
              <a:rPr lang="en-US" sz="3500" dirty="0" smtClean="0"/>
              <a:t>Trump administration has withdrawn US from Paris Accords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5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Autofit/>
          </a:bodyPr>
          <a:lstStyle/>
          <a:p>
            <a:r>
              <a:rPr lang="en-US" sz="4400" dirty="0" smtClean="0"/>
              <a:t>Carbon Dioxide is the most important gas in stratosphere generating greenhouse effect</a:t>
            </a:r>
          </a:p>
          <a:p>
            <a:r>
              <a:rPr lang="en-US" sz="4400" dirty="0" smtClean="0"/>
              <a:t>CO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in the atmosphere has grown by 20% over the last 250 years</a:t>
            </a:r>
          </a:p>
          <a:p>
            <a:r>
              <a:rPr lang="en-US" sz="4400" dirty="0" smtClean="0"/>
              <a:t>In the last 30 years alone it has grown 8%.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Greenhouse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Scientists link increase in greenhouse gases to human activity</a:t>
            </a:r>
          </a:p>
          <a:p>
            <a:r>
              <a:rPr lang="en-US" sz="4000" dirty="0" smtClean="0"/>
              <a:t>Many human activities (such as exhaling) involve emission of greenhouse gases</a:t>
            </a:r>
          </a:p>
          <a:p>
            <a:r>
              <a:rPr lang="en-US" sz="4000" dirty="0" smtClean="0"/>
              <a:t>Increase in greenhouse gases linked mainly to economic activity involving burning of fossil fuels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338914"/>
          </a:xfrm>
        </p:spPr>
        <p:txBody>
          <a:bodyPr/>
          <a:lstStyle/>
          <a:p>
            <a:r>
              <a:rPr lang="en-US" dirty="0" smtClean="0"/>
              <a:t>Examples of CO</a:t>
            </a:r>
            <a:r>
              <a:rPr lang="en-US" baseline="-25000" dirty="0" smtClean="0"/>
              <a:t>2</a:t>
            </a:r>
            <a:r>
              <a:rPr lang="en-US" dirty="0" smtClean="0"/>
              <a:t> emissions and burning of fossil fuels</a:t>
            </a:r>
          </a:p>
          <a:p>
            <a:pPr lvl="1"/>
            <a:r>
              <a:rPr lang="en-US" dirty="0" smtClean="0"/>
              <a:t>Gasoline in cars</a:t>
            </a:r>
          </a:p>
          <a:p>
            <a:pPr lvl="1"/>
            <a:r>
              <a:rPr lang="en-US" dirty="0" smtClean="0"/>
              <a:t>Coal in electric plants</a:t>
            </a:r>
          </a:p>
          <a:p>
            <a:pPr marL="457200" lvl="1" indent="0">
              <a:buNone/>
            </a:pPr>
            <a:r>
              <a:rPr lang="en-US" dirty="0" smtClean="0"/>
              <a:t>Major Greenhouse Gases</a:t>
            </a:r>
          </a:p>
          <a:p>
            <a:pPr marL="0" indent="0">
              <a:buNone/>
            </a:pPr>
            <a:endParaRPr lang="en-US" dirty="0" smtClean="0"/>
          </a:p>
          <a:p>
            <a:pPr lvl="1" indent="-742950">
              <a:buNone/>
            </a:pPr>
            <a:endParaRPr lang="en-US" dirty="0"/>
          </a:p>
          <a:p>
            <a:pPr lvl="1" indent="-74295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723103"/>
              </p:ext>
            </p:extLst>
          </p:nvPr>
        </p:nvGraphicFramePr>
        <p:xfrm>
          <a:off x="1295400" y="3048000"/>
          <a:ext cx="6172200" cy="3671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550302118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1882324456"/>
                    </a:ext>
                  </a:extLst>
                </a:gridCol>
              </a:tblGrid>
              <a:tr h="47151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Percent of Total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75706"/>
                  </a:ext>
                </a:extLst>
              </a:tr>
              <a:tr h="32781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Carbon Dioxide (CO2)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77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198300"/>
                  </a:ext>
                </a:extLst>
              </a:tr>
              <a:tr h="327814"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     fossil</a:t>
                      </a:r>
                      <a:r>
                        <a:rPr lang="en-US" sz="2400" baseline="0" dirty="0" smtClean="0"/>
                        <a:t> fuels, deforestation, decay of biomass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145974"/>
                  </a:ext>
                </a:extLst>
              </a:tr>
              <a:tr h="32781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Methane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56301"/>
                  </a:ext>
                </a:extLst>
              </a:tr>
              <a:tr h="327814"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    agriculture, landfills</a:t>
                      </a:r>
                      <a:r>
                        <a:rPr lang="en-US" sz="2400" baseline="0" dirty="0" smtClean="0"/>
                        <a:t>, termites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248580"/>
                  </a:ext>
                </a:extLst>
              </a:tr>
              <a:tr h="32781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Nitrous Oxide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815992"/>
                  </a:ext>
                </a:extLst>
              </a:tr>
              <a:tr h="327814"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    fertilizer, industry,</a:t>
                      </a:r>
                      <a:r>
                        <a:rPr lang="en-US" sz="2400" baseline="0" dirty="0" smtClean="0"/>
                        <a:t> waste incineration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146558"/>
                  </a:ext>
                </a:extLst>
              </a:tr>
              <a:tr h="32781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31839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Increasing greenhouse gases are </a:t>
            </a:r>
            <a:r>
              <a:rPr lang="en-US" sz="4400" dirty="0"/>
              <a:t>related to an estimated warming of the earth of 0.3 degrees (</a:t>
            </a:r>
            <a:r>
              <a:rPr lang="en-US" sz="4400" dirty="0" err="1"/>
              <a:t>celsius</a:t>
            </a:r>
            <a:r>
              <a:rPr lang="en-US" sz="4400" dirty="0"/>
              <a:t>) per decade.  </a:t>
            </a:r>
          </a:p>
          <a:p>
            <a:r>
              <a:rPr lang="en-US" sz="4400" dirty="0"/>
              <a:t>This is much greater than </a:t>
            </a:r>
            <a:r>
              <a:rPr lang="en-US" sz="4400" dirty="0" smtClean="0"/>
              <a:t>estimated </a:t>
            </a:r>
            <a:r>
              <a:rPr lang="en-US" sz="4400" dirty="0"/>
              <a:t>rate of change during previous periods of warming and cooling 0.05 degrees </a:t>
            </a:r>
            <a:r>
              <a:rPr lang="en-US" sz="4400" dirty="0" err="1"/>
              <a:t>celsius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13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 dirty="0" smtClean="0"/>
              <a:t>Effects 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Large uncertainty regarding effects</a:t>
            </a:r>
          </a:p>
          <a:p>
            <a:r>
              <a:rPr lang="en-US" sz="3600" dirty="0" smtClean="0"/>
              <a:t>Effects anticipated to differ greatly across regions, countries</a:t>
            </a:r>
          </a:p>
          <a:p>
            <a:r>
              <a:rPr lang="en-US" sz="3600" dirty="0" smtClean="0"/>
              <a:t>In general richer countries expected to be less effected then poorer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3200" dirty="0" smtClean="0"/>
              <a:t>Wealthier countries are in cooler climate areas, and have more resources to use to adapt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Effects Climate Change  (Damage)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Sea levels expected to rise due to melting ice in polar regions 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/>
              <a:t>Coastal regions forced to adapt</a:t>
            </a:r>
          </a:p>
          <a:p>
            <a:pPr marL="400050" lvl="1" indent="0">
              <a:buNone/>
            </a:pPr>
            <a:r>
              <a:rPr lang="en-US" dirty="0" smtClean="0">
                <a:hlinkClick r:id="rId2"/>
              </a:rPr>
              <a:t>Island Nation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>
                <a:hlinkClick r:id="rId3"/>
              </a:rPr>
              <a:t>Flooding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Changes in agriculture; rising temperature may change location of crops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/>
              <a:t>Many poor countries largely dependent on agriculture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/>
              <a:t>Effects expected to be negative but actual changes are unknown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Changes in ocean current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Cost of 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r>
              <a:rPr lang="en-US" sz="3600" dirty="0" smtClean="0"/>
              <a:t>Extremely difficult to put dollar value on damage from marginal ton of CO</a:t>
            </a:r>
            <a:r>
              <a:rPr lang="en-US" sz="3600" baseline="-25000" dirty="0" smtClean="0"/>
              <a:t>2 </a:t>
            </a:r>
            <a:r>
              <a:rPr lang="en-US" sz="3600" dirty="0" smtClean="0"/>
              <a:t>emitted</a:t>
            </a:r>
          </a:p>
          <a:p>
            <a:r>
              <a:rPr lang="en-US" sz="3600" dirty="0" smtClean="0"/>
              <a:t>Effect of 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takes on a time dimension</a:t>
            </a:r>
          </a:p>
          <a:p>
            <a:pPr lvl="1"/>
            <a:r>
              <a:rPr lang="en-US" sz="3200" dirty="0" smtClean="0"/>
              <a:t>Effect of warming caused by emissions will be felt mainly by future generations</a:t>
            </a:r>
          </a:p>
          <a:p>
            <a:pPr lvl="1"/>
            <a:r>
              <a:rPr lang="en-US" sz="3200" dirty="0" smtClean="0"/>
              <a:t>Future generations may arrive at solutions that will have made present actions less necessary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997</Words>
  <Application>Microsoft Office PowerPoint</Application>
  <PresentationFormat>On-screen Show (4:3)</PresentationFormat>
  <Paragraphs>107</Paragraphs>
  <Slides>22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Climate Change</vt:lpstr>
      <vt:lpstr>PowerPoint Presentation</vt:lpstr>
      <vt:lpstr>PowerPoint Presentation</vt:lpstr>
      <vt:lpstr>Greenhouse gases</vt:lpstr>
      <vt:lpstr>PowerPoint Presentation</vt:lpstr>
      <vt:lpstr>PowerPoint Presentation</vt:lpstr>
      <vt:lpstr>Effects Climate Change</vt:lpstr>
      <vt:lpstr>Effects Climate Change  (Damage)</vt:lpstr>
      <vt:lpstr>Cost of Climate Change</vt:lpstr>
      <vt:lpstr>PowerPoint Presentation</vt:lpstr>
      <vt:lpstr>PowerPoint Presentation</vt:lpstr>
      <vt:lpstr>Climate Change</vt:lpstr>
      <vt:lpstr>Kyoto Protocol</vt:lpstr>
      <vt:lpstr>Kyoto Protocol</vt:lpstr>
      <vt:lpstr>PowerPoint Presentation</vt:lpstr>
      <vt:lpstr>Montreal Protocol and Climate Change </vt:lpstr>
      <vt:lpstr>Montreal Protocol and Climate Change </vt:lpstr>
      <vt:lpstr>Montreal Protocol and Climate Change</vt:lpstr>
      <vt:lpstr>Montreal Protocol and Climate Change</vt:lpstr>
      <vt:lpstr>Paris Accord on Climate Change</vt:lpstr>
      <vt:lpstr>Paris Accord on Climate Change</vt:lpstr>
      <vt:lpstr>Paris Accord on Climate Change</vt:lpstr>
    </vt:vector>
  </TitlesOfParts>
  <Company>Cal State L.A.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Environment</dc:title>
  <dc:creator>Finney, Miles</dc:creator>
  <cp:lastModifiedBy>Finney, Miles M</cp:lastModifiedBy>
  <cp:revision>98</cp:revision>
  <cp:lastPrinted>2015-03-04T21:11:21Z</cp:lastPrinted>
  <dcterms:created xsi:type="dcterms:W3CDTF">2011-08-19T18:47:29Z</dcterms:created>
  <dcterms:modified xsi:type="dcterms:W3CDTF">2018-04-25T18:19:34Z</dcterms:modified>
</cp:coreProperties>
</file>