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8A2D8-1C00-4463-B9C3-4563F5F0B9AF}"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90960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A2D8-1C00-4463-B9C3-4563F5F0B9AF}"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309842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A2D8-1C00-4463-B9C3-4563F5F0B9AF}"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43431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A2D8-1C00-4463-B9C3-4563F5F0B9AF}"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242346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D8A2D8-1C00-4463-B9C3-4563F5F0B9AF}"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428683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8A2D8-1C00-4463-B9C3-4563F5F0B9AF}"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660716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8A2D8-1C00-4463-B9C3-4563F5F0B9AF}" type="datetimeFigureOut">
              <a:rPr lang="en-US" smtClean="0"/>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401914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8A2D8-1C00-4463-B9C3-4563F5F0B9AF}" type="datetimeFigureOut">
              <a:rPr lang="en-US" smtClean="0"/>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317594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8A2D8-1C00-4463-B9C3-4563F5F0B9AF}" type="datetimeFigureOut">
              <a:rPr lang="en-US" smtClean="0"/>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25932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D8A2D8-1C00-4463-B9C3-4563F5F0B9AF}"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31190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D8A2D8-1C00-4463-B9C3-4563F5F0B9AF}"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92185-3DC1-4699-B320-B3FB5A105443}" type="slidenum">
              <a:rPr lang="en-US" smtClean="0"/>
              <a:t>‹#›</a:t>
            </a:fld>
            <a:endParaRPr lang="en-US"/>
          </a:p>
        </p:txBody>
      </p:sp>
    </p:spTree>
    <p:extLst>
      <p:ext uri="{BB962C8B-B14F-4D97-AF65-F5344CB8AC3E}">
        <p14:creationId xmlns:p14="http://schemas.microsoft.com/office/powerpoint/2010/main" val="133781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8A2D8-1C00-4463-B9C3-4563F5F0B9AF}" type="datetimeFigureOut">
              <a:rPr lang="en-US" smtClean="0"/>
              <a:t>5/1/2019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92185-3DC1-4699-B320-B3FB5A105443}" type="slidenum">
              <a:rPr lang="en-US" smtClean="0"/>
              <a:t>‹#›</a:t>
            </a:fld>
            <a:endParaRPr lang="en-US"/>
          </a:p>
        </p:txBody>
      </p:sp>
    </p:spTree>
    <p:extLst>
      <p:ext uri="{BB962C8B-B14F-4D97-AF65-F5344CB8AC3E}">
        <p14:creationId xmlns:p14="http://schemas.microsoft.com/office/powerpoint/2010/main" val="33966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ilesfinney.net/434/handouts/projection_CO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California Energy and Climate 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2006, California passed legislation (Global Warming Solutions Act) formally addressing greenhouse gas </a:t>
            </a:r>
            <a:r>
              <a:rPr lang="en-US" dirty="0" smtClean="0"/>
              <a:t>emissions</a:t>
            </a:r>
            <a:endParaRPr lang="en-US" dirty="0"/>
          </a:p>
          <a:p>
            <a:pPr marL="0" indent="0">
              <a:buNone/>
            </a:pPr>
            <a:endParaRPr lang="en-US" dirty="0"/>
          </a:p>
          <a:p>
            <a:r>
              <a:rPr lang="en-US" dirty="0"/>
              <a:t>The legislation committed the state to </a:t>
            </a:r>
            <a:r>
              <a:rPr lang="en-US" u="sng" dirty="0">
                <a:hlinkClick r:id="rId2"/>
              </a:rPr>
              <a:t>reducing its greenhouse gas </a:t>
            </a:r>
            <a:r>
              <a:rPr lang="en-US" u="sng" dirty="0" smtClean="0">
                <a:hlinkClick r:id="rId2"/>
              </a:rPr>
              <a:t>emissions to</a:t>
            </a:r>
            <a:endParaRPr lang="en-US" u="sng" dirty="0" smtClean="0"/>
          </a:p>
          <a:p>
            <a:pPr lvl="1"/>
            <a:r>
              <a:rPr lang="en-US" dirty="0" smtClean="0"/>
              <a:t>1990 </a:t>
            </a:r>
            <a:r>
              <a:rPr lang="en-US" dirty="0"/>
              <a:t>levels by </a:t>
            </a:r>
            <a:r>
              <a:rPr lang="en-US" dirty="0" smtClean="0"/>
              <a:t>2020</a:t>
            </a:r>
          </a:p>
          <a:p>
            <a:pPr lvl="1"/>
            <a:r>
              <a:rPr lang="en-US" dirty="0" smtClean="0"/>
              <a:t>40</a:t>
            </a:r>
            <a:r>
              <a:rPr lang="en-US" dirty="0"/>
              <a:t>% below 1990 levels by </a:t>
            </a:r>
            <a:r>
              <a:rPr lang="en-US" dirty="0" smtClean="0"/>
              <a:t>2030</a:t>
            </a:r>
          </a:p>
          <a:p>
            <a:pPr lvl="1"/>
            <a:r>
              <a:rPr lang="en-US" dirty="0" smtClean="0"/>
              <a:t>80</a:t>
            </a:r>
            <a:r>
              <a:rPr lang="en-US" dirty="0"/>
              <a:t>% below 1990 levels by </a:t>
            </a:r>
            <a:r>
              <a:rPr lang="en-US" dirty="0" smtClean="0"/>
              <a:t>2050</a:t>
            </a:r>
          </a:p>
          <a:p>
            <a:pPr marL="0" indent="0">
              <a:buNone/>
            </a:pPr>
            <a:r>
              <a:rPr lang="en-US" dirty="0"/>
              <a:t> </a:t>
            </a:r>
          </a:p>
          <a:p>
            <a:r>
              <a:rPr lang="en-US" dirty="0"/>
              <a:t>Legislation produced </a:t>
            </a:r>
            <a:r>
              <a:rPr lang="en-US" dirty="0" smtClean="0"/>
              <a:t>command and control measures and a market </a:t>
            </a:r>
            <a:r>
              <a:rPr lang="en-US" dirty="0"/>
              <a:t>based program to reduce greenhouse </a:t>
            </a:r>
            <a:r>
              <a:rPr lang="en-US" dirty="0" smtClean="0"/>
              <a:t>gases</a:t>
            </a:r>
            <a:endParaRPr lang="en-US" dirty="0"/>
          </a:p>
          <a:p>
            <a:pPr marL="0" indent="0">
              <a:buNone/>
            </a:pPr>
            <a:r>
              <a:rPr lang="en-US" dirty="0"/>
              <a:t> </a:t>
            </a:r>
          </a:p>
        </p:txBody>
      </p:sp>
    </p:spTree>
    <p:extLst>
      <p:ext uri="{BB962C8B-B14F-4D97-AF65-F5344CB8AC3E}">
        <p14:creationId xmlns:p14="http://schemas.microsoft.com/office/powerpoint/2010/main" val="2803652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California Energy and Climate Policies</a:t>
            </a:r>
            <a:endParaRPr lang="en-US" dirty="0"/>
          </a:p>
        </p:txBody>
      </p:sp>
      <p:sp>
        <p:nvSpPr>
          <p:cNvPr id="3" name="Content Placeholder 2"/>
          <p:cNvSpPr>
            <a:spLocks noGrp="1"/>
          </p:cNvSpPr>
          <p:nvPr>
            <p:ph idx="1"/>
          </p:nvPr>
        </p:nvSpPr>
        <p:spPr/>
        <p:txBody>
          <a:bodyPr/>
          <a:lstStyle/>
          <a:p>
            <a:r>
              <a:rPr lang="en-US" dirty="0" smtClean="0"/>
              <a:t>The state greenhouse gas trading program began in 2012</a:t>
            </a:r>
          </a:p>
          <a:p>
            <a:r>
              <a:rPr lang="en-US" dirty="0" smtClean="0"/>
              <a:t>California Air Resources Board (CARB) anticipated program would  generate 29% of the reductions needed to comply with mandate</a:t>
            </a:r>
          </a:p>
          <a:p>
            <a:r>
              <a:rPr lang="en-US" dirty="0"/>
              <a:t>Trading program covers large stationary sources that emit at least 25,000 metric tons of carbon dioxide per </a:t>
            </a:r>
            <a:r>
              <a:rPr lang="en-US" dirty="0" smtClean="0"/>
              <a:t>year</a:t>
            </a:r>
          </a:p>
          <a:p>
            <a:r>
              <a:rPr lang="en-US" dirty="0" smtClean="0"/>
              <a:t>Initially </a:t>
            </a:r>
            <a:r>
              <a:rPr lang="en-US" dirty="0"/>
              <a:t>included 600 facilities across the state, mainly electricity suppliers, oil refineries and cement </a:t>
            </a:r>
            <a:r>
              <a:rPr lang="en-US" dirty="0" smtClean="0"/>
              <a:t>producers</a:t>
            </a:r>
          </a:p>
          <a:p>
            <a:r>
              <a:rPr lang="en-US" dirty="0" smtClean="0"/>
              <a:t>Later </a:t>
            </a:r>
            <a:r>
              <a:rPr lang="en-US" dirty="0"/>
              <a:t>expanded to other types of </a:t>
            </a:r>
            <a:r>
              <a:rPr lang="en-US" dirty="0" smtClean="0"/>
              <a:t>facilities</a:t>
            </a:r>
            <a:endParaRPr lang="en-US" dirty="0"/>
          </a:p>
          <a:p>
            <a:endParaRPr lang="en-US" dirty="0"/>
          </a:p>
        </p:txBody>
      </p:sp>
    </p:spTree>
    <p:extLst>
      <p:ext uri="{BB962C8B-B14F-4D97-AF65-F5344CB8AC3E}">
        <p14:creationId xmlns:p14="http://schemas.microsoft.com/office/powerpoint/2010/main" val="429075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7927"/>
            <a:ext cx="10515600" cy="5752090"/>
          </a:xfrm>
        </p:spPr>
        <p:txBody>
          <a:bodyPr/>
          <a:lstStyle/>
          <a:p>
            <a:pPr marL="0" indent="0">
              <a:buNone/>
            </a:pPr>
            <a:r>
              <a:rPr lang="en-US" dirty="0"/>
              <a:t>Number of pollution permits allocated to each facility related to previous level of emissions.  Over time permits decrease for each facility. </a:t>
            </a:r>
            <a:endParaRPr lang="en-US" dirty="0" smtClean="0"/>
          </a:p>
          <a:p>
            <a:pPr marL="0" indent="0">
              <a:buNone/>
            </a:pPr>
            <a:endParaRPr lang="en-US" dirty="0"/>
          </a:p>
        </p:txBody>
      </p:sp>
      <p:cxnSp>
        <p:nvCxnSpPr>
          <p:cNvPr id="5" name="Straight Connector 4"/>
          <p:cNvCxnSpPr/>
          <p:nvPr/>
        </p:nvCxnSpPr>
        <p:spPr>
          <a:xfrm flipH="1">
            <a:off x="1080655" y="1995055"/>
            <a:ext cx="27709" cy="304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080655" y="5043055"/>
            <a:ext cx="3676072" cy="18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68655" y="2133600"/>
            <a:ext cx="9236" cy="29094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59418" y="5061528"/>
            <a:ext cx="369454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Arc 13"/>
          <p:cNvSpPr/>
          <p:nvPr/>
        </p:nvSpPr>
        <p:spPr>
          <a:xfrm rot="8958246">
            <a:off x="1898818" y="1339547"/>
            <a:ext cx="2369454" cy="3934691"/>
          </a:xfrm>
          <a:prstGeom prst="arc">
            <a:avLst>
              <a:gd name="adj1" fmla="val 17494393"/>
              <a:gd name="adj2" fmla="val 327078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773382" y="3300917"/>
            <a:ext cx="9236" cy="1742138"/>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21" name="Arc 20"/>
          <p:cNvSpPr/>
          <p:nvPr/>
        </p:nvSpPr>
        <p:spPr>
          <a:xfrm rot="11280932">
            <a:off x="7121689" y="3604720"/>
            <a:ext cx="5702982" cy="1575322"/>
          </a:xfrm>
          <a:prstGeom prst="arc">
            <a:avLst>
              <a:gd name="adj1" fmla="val 18697533"/>
              <a:gd name="adj2" fmla="val 215182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flipH="1">
            <a:off x="9028436" y="5108208"/>
            <a:ext cx="462281" cy="369332"/>
          </a:xfrm>
          <a:prstGeom prst="rect">
            <a:avLst/>
          </a:prstGeom>
          <a:noFill/>
        </p:spPr>
        <p:txBody>
          <a:bodyPr wrap="square" rtlCol="0">
            <a:spAutoFit/>
          </a:bodyPr>
          <a:lstStyle/>
          <a:p>
            <a:r>
              <a:rPr lang="en-US" dirty="0" smtClean="0"/>
              <a:t>12</a:t>
            </a:r>
            <a:endParaRPr lang="en-US" dirty="0"/>
          </a:p>
        </p:txBody>
      </p:sp>
      <p:sp>
        <p:nvSpPr>
          <p:cNvPr id="24" name="TextBox 23"/>
          <p:cNvSpPr txBox="1"/>
          <p:nvPr/>
        </p:nvSpPr>
        <p:spPr>
          <a:xfrm flipH="1">
            <a:off x="3022824" y="5073893"/>
            <a:ext cx="462281" cy="369332"/>
          </a:xfrm>
          <a:prstGeom prst="rect">
            <a:avLst/>
          </a:prstGeom>
          <a:noFill/>
        </p:spPr>
        <p:txBody>
          <a:bodyPr wrap="square" rtlCol="0">
            <a:spAutoFit/>
          </a:bodyPr>
          <a:lstStyle/>
          <a:p>
            <a:r>
              <a:rPr lang="en-US" dirty="0" smtClean="0"/>
              <a:t>12</a:t>
            </a:r>
            <a:endParaRPr lang="en-US" dirty="0"/>
          </a:p>
        </p:txBody>
      </p:sp>
      <p:sp>
        <p:nvSpPr>
          <p:cNvPr id="25" name="TextBox 24"/>
          <p:cNvSpPr txBox="1"/>
          <p:nvPr/>
        </p:nvSpPr>
        <p:spPr>
          <a:xfrm flipH="1">
            <a:off x="1593972" y="5108208"/>
            <a:ext cx="462281" cy="369332"/>
          </a:xfrm>
          <a:prstGeom prst="rect">
            <a:avLst/>
          </a:prstGeom>
          <a:noFill/>
        </p:spPr>
        <p:txBody>
          <a:bodyPr wrap="square" rtlCol="0">
            <a:spAutoFit/>
          </a:bodyPr>
          <a:lstStyle/>
          <a:p>
            <a:r>
              <a:rPr lang="en-US" dirty="0"/>
              <a:t>5</a:t>
            </a:r>
          </a:p>
        </p:txBody>
      </p:sp>
      <p:sp>
        <p:nvSpPr>
          <p:cNvPr id="26" name="TextBox 25"/>
          <p:cNvSpPr txBox="1"/>
          <p:nvPr/>
        </p:nvSpPr>
        <p:spPr>
          <a:xfrm flipH="1">
            <a:off x="7084059" y="5092337"/>
            <a:ext cx="462281" cy="369332"/>
          </a:xfrm>
          <a:prstGeom prst="rect">
            <a:avLst/>
          </a:prstGeom>
          <a:noFill/>
        </p:spPr>
        <p:txBody>
          <a:bodyPr wrap="square" rtlCol="0">
            <a:spAutoFit/>
          </a:bodyPr>
          <a:lstStyle/>
          <a:p>
            <a:r>
              <a:rPr lang="en-US" dirty="0"/>
              <a:t>5</a:t>
            </a:r>
          </a:p>
        </p:txBody>
      </p:sp>
      <p:cxnSp>
        <p:nvCxnSpPr>
          <p:cNvPr id="28" name="Straight Connector 27"/>
          <p:cNvCxnSpPr/>
          <p:nvPr/>
        </p:nvCxnSpPr>
        <p:spPr>
          <a:xfrm>
            <a:off x="7315200" y="4304145"/>
            <a:ext cx="0" cy="73891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flipH="1">
            <a:off x="7309066" y="3819655"/>
            <a:ext cx="2882676" cy="338554"/>
          </a:xfrm>
          <a:prstGeom prst="rect">
            <a:avLst/>
          </a:prstGeom>
          <a:noFill/>
        </p:spPr>
        <p:txBody>
          <a:bodyPr wrap="square" rtlCol="0">
            <a:spAutoFit/>
          </a:bodyPr>
          <a:lstStyle/>
          <a:p>
            <a:r>
              <a:rPr lang="en-US" sz="1600" dirty="0"/>
              <a:t>m</a:t>
            </a:r>
            <a:r>
              <a:rPr lang="en-US" sz="1600" dirty="0" smtClean="0"/>
              <a:t>arginal abatement cost</a:t>
            </a:r>
            <a:endParaRPr lang="en-US" sz="1400" dirty="0"/>
          </a:p>
        </p:txBody>
      </p:sp>
      <p:sp>
        <p:nvSpPr>
          <p:cNvPr id="32" name="TextBox 31"/>
          <p:cNvSpPr txBox="1"/>
          <p:nvPr/>
        </p:nvSpPr>
        <p:spPr>
          <a:xfrm flipH="1">
            <a:off x="3525863" y="5049061"/>
            <a:ext cx="2882676" cy="369332"/>
          </a:xfrm>
          <a:prstGeom prst="rect">
            <a:avLst/>
          </a:prstGeom>
          <a:noFill/>
        </p:spPr>
        <p:txBody>
          <a:bodyPr wrap="square" rtlCol="0">
            <a:spAutoFit/>
          </a:bodyPr>
          <a:lstStyle/>
          <a:p>
            <a:r>
              <a:rPr lang="en-US" dirty="0" smtClean="0"/>
              <a:t>Emissions tons/per period</a:t>
            </a:r>
            <a:endParaRPr lang="en-US" dirty="0"/>
          </a:p>
        </p:txBody>
      </p:sp>
      <p:sp>
        <p:nvSpPr>
          <p:cNvPr id="33" name="TextBox 32"/>
          <p:cNvSpPr txBox="1"/>
          <p:nvPr/>
        </p:nvSpPr>
        <p:spPr>
          <a:xfrm>
            <a:off x="948113" y="1948934"/>
            <a:ext cx="45719" cy="369332"/>
          </a:xfrm>
          <a:prstGeom prst="rect">
            <a:avLst/>
          </a:prstGeom>
          <a:noFill/>
        </p:spPr>
        <p:txBody>
          <a:bodyPr wrap="square" rtlCol="0">
            <a:spAutoFit/>
          </a:bodyPr>
          <a:lstStyle/>
          <a:p>
            <a:r>
              <a:rPr lang="en-US" dirty="0"/>
              <a:t>$</a:t>
            </a:r>
          </a:p>
        </p:txBody>
      </p:sp>
      <p:sp>
        <p:nvSpPr>
          <p:cNvPr id="34" name="TextBox 33"/>
          <p:cNvSpPr txBox="1"/>
          <p:nvPr/>
        </p:nvSpPr>
        <p:spPr>
          <a:xfrm>
            <a:off x="6449291" y="2133600"/>
            <a:ext cx="45719" cy="369332"/>
          </a:xfrm>
          <a:prstGeom prst="rect">
            <a:avLst/>
          </a:prstGeom>
          <a:noFill/>
        </p:spPr>
        <p:txBody>
          <a:bodyPr wrap="square" rtlCol="0">
            <a:spAutoFit/>
          </a:bodyPr>
          <a:lstStyle/>
          <a:p>
            <a:r>
              <a:rPr lang="en-US" dirty="0"/>
              <a:t>$</a:t>
            </a:r>
          </a:p>
        </p:txBody>
      </p:sp>
      <p:cxnSp>
        <p:nvCxnSpPr>
          <p:cNvPr id="36" name="Straight Connector 35"/>
          <p:cNvCxnSpPr/>
          <p:nvPr/>
        </p:nvCxnSpPr>
        <p:spPr>
          <a:xfrm flipH="1">
            <a:off x="1080655" y="3300917"/>
            <a:ext cx="692727" cy="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flipH="1">
            <a:off x="733490" y="3095169"/>
            <a:ext cx="462281" cy="369332"/>
          </a:xfrm>
          <a:prstGeom prst="rect">
            <a:avLst/>
          </a:prstGeom>
          <a:noFill/>
        </p:spPr>
        <p:txBody>
          <a:bodyPr wrap="square" rtlCol="0">
            <a:spAutoFit/>
          </a:bodyPr>
          <a:lstStyle/>
          <a:p>
            <a:r>
              <a:rPr lang="en-US" dirty="0" smtClean="0"/>
              <a:t>25</a:t>
            </a:r>
            <a:endParaRPr lang="en-US" dirty="0"/>
          </a:p>
        </p:txBody>
      </p:sp>
      <p:cxnSp>
        <p:nvCxnSpPr>
          <p:cNvPr id="39" name="Straight Connector 38"/>
          <p:cNvCxnSpPr/>
          <p:nvPr/>
        </p:nvCxnSpPr>
        <p:spPr>
          <a:xfrm flipH="1">
            <a:off x="6677891" y="4304145"/>
            <a:ext cx="637308" cy="0"/>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flipH="1">
            <a:off x="6310473" y="4162438"/>
            <a:ext cx="462281" cy="369332"/>
          </a:xfrm>
          <a:prstGeom prst="rect">
            <a:avLst/>
          </a:prstGeom>
          <a:noFill/>
        </p:spPr>
        <p:txBody>
          <a:bodyPr wrap="square" rtlCol="0">
            <a:spAutoFit/>
          </a:bodyPr>
          <a:lstStyle/>
          <a:p>
            <a:r>
              <a:rPr lang="en-US" dirty="0" smtClean="0"/>
              <a:t>15</a:t>
            </a:r>
            <a:endParaRPr lang="en-US" dirty="0"/>
          </a:p>
        </p:txBody>
      </p:sp>
      <p:sp>
        <p:nvSpPr>
          <p:cNvPr id="41" name="TextBox 40"/>
          <p:cNvSpPr txBox="1"/>
          <p:nvPr/>
        </p:nvSpPr>
        <p:spPr>
          <a:xfrm flipH="1">
            <a:off x="1812626" y="2962363"/>
            <a:ext cx="2882676" cy="338554"/>
          </a:xfrm>
          <a:prstGeom prst="rect">
            <a:avLst/>
          </a:prstGeom>
          <a:noFill/>
        </p:spPr>
        <p:txBody>
          <a:bodyPr wrap="square" rtlCol="0">
            <a:spAutoFit/>
          </a:bodyPr>
          <a:lstStyle/>
          <a:p>
            <a:r>
              <a:rPr lang="en-US" sz="1600" dirty="0"/>
              <a:t>m</a:t>
            </a:r>
            <a:r>
              <a:rPr lang="en-US" sz="1600" dirty="0" smtClean="0"/>
              <a:t>arginal abatement cost</a:t>
            </a:r>
            <a:endParaRPr lang="en-US" dirty="0"/>
          </a:p>
        </p:txBody>
      </p:sp>
      <p:sp>
        <p:nvSpPr>
          <p:cNvPr id="42" name="TextBox 41"/>
          <p:cNvSpPr txBox="1"/>
          <p:nvPr/>
        </p:nvSpPr>
        <p:spPr>
          <a:xfrm flipH="1">
            <a:off x="9433615" y="5058717"/>
            <a:ext cx="2882676" cy="369332"/>
          </a:xfrm>
          <a:prstGeom prst="rect">
            <a:avLst/>
          </a:prstGeom>
          <a:noFill/>
        </p:spPr>
        <p:txBody>
          <a:bodyPr wrap="square" rtlCol="0">
            <a:spAutoFit/>
          </a:bodyPr>
          <a:lstStyle/>
          <a:p>
            <a:r>
              <a:rPr lang="en-US" dirty="0" smtClean="0"/>
              <a:t>Emissions tons/per period</a:t>
            </a:r>
            <a:endParaRPr lang="en-US" dirty="0"/>
          </a:p>
        </p:txBody>
      </p:sp>
    </p:spTree>
    <p:extLst>
      <p:ext uri="{BB962C8B-B14F-4D97-AF65-F5344CB8AC3E}">
        <p14:creationId xmlns:p14="http://schemas.microsoft.com/office/powerpoint/2010/main" val="354602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California Energy and Climate Policies</a:t>
            </a:r>
            <a:endParaRPr lang="en-US" dirty="0"/>
          </a:p>
        </p:txBody>
      </p:sp>
      <p:sp>
        <p:nvSpPr>
          <p:cNvPr id="3" name="Content Placeholder 2"/>
          <p:cNvSpPr>
            <a:spLocks noGrp="1"/>
          </p:cNvSpPr>
          <p:nvPr>
            <p:ph idx="1"/>
          </p:nvPr>
        </p:nvSpPr>
        <p:spPr/>
        <p:txBody>
          <a:bodyPr>
            <a:normAutofit/>
          </a:bodyPr>
          <a:lstStyle/>
          <a:p>
            <a:r>
              <a:rPr lang="en-US" dirty="0" smtClean="0"/>
              <a:t>Pollutions rights could be exchanged between firms or purchased in yearly auctions sponsored by CARB</a:t>
            </a:r>
          </a:p>
          <a:p>
            <a:r>
              <a:rPr lang="en-US" dirty="0" smtClean="0"/>
              <a:t>The market for pollution has not been very active.  Few rights have been traded</a:t>
            </a:r>
          </a:p>
          <a:p>
            <a:r>
              <a:rPr lang="en-US" dirty="0" smtClean="0"/>
              <a:t>Due mainly other mainly Command </a:t>
            </a:r>
            <a:r>
              <a:rPr lang="en-US" dirty="0"/>
              <a:t>and Control measures </a:t>
            </a:r>
            <a:r>
              <a:rPr lang="en-US" dirty="0" smtClean="0"/>
              <a:t> </a:t>
            </a:r>
            <a:r>
              <a:rPr lang="en-US" dirty="0"/>
              <a:t>undertaken by CARB in addition to pollution trading to reduce carbon </a:t>
            </a:r>
            <a:r>
              <a:rPr lang="en-US" dirty="0" smtClean="0"/>
              <a:t>emissions</a:t>
            </a:r>
            <a:endParaRPr lang="en-US" dirty="0"/>
          </a:p>
        </p:txBody>
      </p:sp>
    </p:spTree>
    <p:extLst>
      <p:ext uri="{BB962C8B-B14F-4D97-AF65-F5344CB8AC3E}">
        <p14:creationId xmlns:p14="http://schemas.microsoft.com/office/powerpoint/2010/main" val="401617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California Energy and Climate Policies</a:t>
            </a:r>
            <a:endParaRPr lang="en-US" dirty="0"/>
          </a:p>
        </p:txBody>
      </p:sp>
      <p:sp>
        <p:nvSpPr>
          <p:cNvPr id="3" name="Content Placeholder 2"/>
          <p:cNvSpPr>
            <a:spLocks noGrp="1"/>
          </p:cNvSpPr>
          <p:nvPr>
            <p:ph idx="1"/>
          </p:nvPr>
        </p:nvSpPr>
        <p:spPr/>
        <p:txBody>
          <a:bodyPr/>
          <a:lstStyle/>
          <a:p>
            <a:r>
              <a:rPr lang="en-US" dirty="0" smtClean="0"/>
              <a:t>For example the initial Greenhouse legislation  mandated 50% of electricity in the state to be generated from renewable sources by 2030.</a:t>
            </a:r>
          </a:p>
          <a:p>
            <a:r>
              <a:rPr lang="en-US" dirty="0" smtClean="0"/>
              <a:t>Renewable Sources: </a:t>
            </a:r>
          </a:p>
          <a:p>
            <a:r>
              <a:rPr lang="en-US" dirty="0" smtClean="0"/>
              <a:t>More recent legislation changed mandate to 50% by </a:t>
            </a:r>
            <a:r>
              <a:rPr lang="en-US" dirty="0"/>
              <a:t>2025 and </a:t>
            </a:r>
            <a:r>
              <a:rPr lang="en-US" dirty="0" smtClean="0"/>
              <a:t>60% </a:t>
            </a:r>
            <a:r>
              <a:rPr lang="en-US" dirty="0"/>
              <a:t>by </a:t>
            </a:r>
            <a:r>
              <a:rPr lang="en-US" dirty="0" smtClean="0"/>
              <a:t>2030</a:t>
            </a:r>
          </a:p>
          <a:p>
            <a:r>
              <a:rPr lang="en-US" dirty="0" smtClean="0"/>
              <a:t>These mandates are more strict than emissions trading program</a:t>
            </a:r>
          </a:p>
          <a:p>
            <a:r>
              <a:rPr lang="en-US" dirty="0" smtClean="0"/>
              <a:t>The marginal cost of abiding by regulation is estimated to be particularly high</a:t>
            </a:r>
            <a:endParaRPr lang="en-US" dirty="0"/>
          </a:p>
        </p:txBody>
      </p:sp>
    </p:spTree>
    <p:extLst>
      <p:ext uri="{BB962C8B-B14F-4D97-AF65-F5344CB8AC3E}">
        <p14:creationId xmlns:p14="http://schemas.microsoft.com/office/powerpoint/2010/main" val="2536969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2798618" y="1563456"/>
            <a:ext cx="27709" cy="4119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826327" y="5614785"/>
            <a:ext cx="6105237" cy="46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627120" y="2245360"/>
            <a:ext cx="20320" cy="3437514"/>
          </a:xfrm>
          <a:prstGeom prst="line">
            <a:avLst/>
          </a:prstGeom>
          <a:ln w="19050"/>
        </p:spPr>
        <p:style>
          <a:lnRef idx="1">
            <a:schemeClr val="dk1"/>
          </a:lnRef>
          <a:fillRef idx="0">
            <a:schemeClr val="dk1"/>
          </a:fillRef>
          <a:effectRef idx="0">
            <a:schemeClr val="dk1"/>
          </a:effectRef>
          <a:fontRef idx="minor">
            <a:schemeClr val="tx1"/>
          </a:fontRef>
        </p:style>
      </p:cxnSp>
      <p:sp>
        <p:nvSpPr>
          <p:cNvPr id="26" name="Arc 25"/>
          <p:cNvSpPr/>
          <p:nvPr/>
        </p:nvSpPr>
        <p:spPr>
          <a:xfrm rot="11984509">
            <a:off x="2875276" y="2274562"/>
            <a:ext cx="7665723" cy="3129838"/>
          </a:xfrm>
          <a:prstGeom prst="arc">
            <a:avLst>
              <a:gd name="adj1" fmla="val 13945477"/>
              <a:gd name="adj2" fmla="val 2117699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 name="Straight Connector 29"/>
          <p:cNvCxnSpPr/>
          <p:nvPr/>
        </p:nvCxnSpPr>
        <p:spPr>
          <a:xfrm>
            <a:off x="5984240" y="3945774"/>
            <a:ext cx="40640" cy="171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826327" y="3839481"/>
            <a:ext cx="8363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2798618" y="5262880"/>
            <a:ext cx="3216102" cy="3048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flipH="1">
            <a:off x="1988584" y="1559309"/>
            <a:ext cx="920778" cy="369332"/>
          </a:xfrm>
          <a:prstGeom prst="rect">
            <a:avLst/>
          </a:prstGeom>
          <a:noFill/>
        </p:spPr>
        <p:txBody>
          <a:bodyPr wrap="square" rtlCol="0">
            <a:spAutoFit/>
          </a:bodyPr>
          <a:lstStyle/>
          <a:p>
            <a:r>
              <a:rPr lang="en-US" dirty="0" smtClean="0"/>
              <a:t>MAC</a:t>
            </a:r>
            <a:endParaRPr lang="en-US" dirty="0"/>
          </a:p>
        </p:txBody>
      </p:sp>
      <p:sp>
        <p:nvSpPr>
          <p:cNvPr id="39" name="TextBox 38"/>
          <p:cNvSpPr txBox="1"/>
          <p:nvPr/>
        </p:nvSpPr>
        <p:spPr>
          <a:xfrm flipH="1">
            <a:off x="2105196" y="3654815"/>
            <a:ext cx="747685" cy="369332"/>
          </a:xfrm>
          <a:prstGeom prst="rect">
            <a:avLst/>
          </a:prstGeom>
          <a:noFill/>
        </p:spPr>
        <p:txBody>
          <a:bodyPr wrap="square" rtlCol="0">
            <a:spAutoFit/>
          </a:bodyPr>
          <a:lstStyle/>
          <a:p>
            <a:r>
              <a:rPr lang="en-US" dirty="0" smtClean="0"/>
              <a:t>$133</a:t>
            </a:r>
            <a:endParaRPr lang="en-US" dirty="0"/>
          </a:p>
        </p:txBody>
      </p:sp>
      <p:sp>
        <p:nvSpPr>
          <p:cNvPr id="43" name="TextBox 42"/>
          <p:cNvSpPr txBox="1"/>
          <p:nvPr/>
        </p:nvSpPr>
        <p:spPr>
          <a:xfrm flipH="1">
            <a:off x="8002387" y="5660967"/>
            <a:ext cx="2841934" cy="369332"/>
          </a:xfrm>
          <a:prstGeom prst="rect">
            <a:avLst/>
          </a:prstGeom>
          <a:noFill/>
        </p:spPr>
        <p:txBody>
          <a:bodyPr wrap="square" rtlCol="0">
            <a:spAutoFit/>
          </a:bodyPr>
          <a:lstStyle/>
          <a:p>
            <a:r>
              <a:rPr lang="en-US" dirty="0" smtClean="0"/>
              <a:t>Emissions tons/period</a:t>
            </a:r>
            <a:endParaRPr lang="en-US" dirty="0"/>
          </a:p>
        </p:txBody>
      </p:sp>
      <p:sp>
        <p:nvSpPr>
          <p:cNvPr id="47" name="TextBox 46"/>
          <p:cNvSpPr txBox="1"/>
          <p:nvPr/>
        </p:nvSpPr>
        <p:spPr>
          <a:xfrm flipH="1">
            <a:off x="5786610" y="5713110"/>
            <a:ext cx="747685" cy="369332"/>
          </a:xfrm>
          <a:prstGeom prst="rect">
            <a:avLst/>
          </a:prstGeom>
          <a:noFill/>
        </p:spPr>
        <p:txBody>
          <a:bodyPr wrap="square" rtlCol="0">
            <a:spAutoFit/>
          </a:bodyPr>
          <a:lstStyle/>
          <a:p>
            <a:r>
              <a:rPr lang="en-US" dirty="0" smtClean="0"/>
              <a:t>100</a:t>
            </a:r>
            <a:endParaRPr lang="en-US" dirty="0"/>
          </a:p>
        </p:txBody>
      </p:sp>
      <p:sp>
        <p:nvSpPr>
          <p:cNvPr id="48" name="TextBox 47"/>
          <p:cNvSpPr txBox="1"/>
          <p:nvPr/>
        </p:nvSpPr>
        <p:spPr>
          <a:xfrm flipH="1">
            <a:off x="3431596" y="5797726"/>
            <a:ext cx="747685" cy="369332"/>
          </a:xfrm>
          <a:prstGeom prst="rect">
            <a:avLst/>
          </a:prstGeom>
          <a:noFill/>
        </p:spPr>
        <p:txBody>
          <a:bodyPr wrap="square" rtlCol="0">
            <a:spAutoFit/>
          </a:bodyPr>
          <a:lstStyle/>
          <a:p>
            <a:r>
              <a:rPr lang="en-US" dirty="0" smtClean="0"/>
              <a:t>50</a:t>
            </a:r>
            <a:endParaRPr lang="en-US" dirty="0"/>
          </a:p>
        </p:txBody>
      </p:sp>
      <p:sp>
        <p:nvSpPr>
          <p:cNvPr id="50" name="TextBox 49"/>
          <p:cNvSpPr txBox="1"/>
          <p:nvPr/>
        </p:nvSpPr>
        <p:spPr>
          <a:xfrm flipH="1">
            <a:off x="6160452" y="3777384"/>
            <a:ext cx="3926841" cy="369332"/>
          </a:xfrm>
          <a:prstGeom prst="rect">
            <a:avLst/>
          </a:prstGeom>
          <a:noFill/>
        </p:spPr>
        <p:txBody>
          <a:bodyPr wrap="square" rtlCol="0">
            <a:spAutoFit/>
          </a:bodyPr>
          <a:lstStyle/>
          <a:p>
            <a:r>
              <a:rPr lang="en-US" dirty="0" smtClean="0"/>
              <a:t>Allocated Rights </a:t>
            </a:r>
            <a:endParaRPr lang="en-US" dirty="0"/>
          </a:p>
        </p:txBody>
      </p:sp>
      <p:sp>
        <p:nvSpPr>
          <p:cNvPr id="51" name="TextBox 50"/>
          <p:cNvSpPr txBox="1"/>
          <p:nvPr/>
        </p:nvSpPr>
        <p:spPr>
          <a:xfrm flipH="1">
            <a:off x="3862187" y="2291889"/>
            <a:ext cx="3926841" cy="369332"/>
          </a:xfrm>
          <a:prstGeom prst="rect">
            <a:avLst/>
          </a:prstGeom>
          <a:noFill/>
        </p:spPr>
        <p:txBody>
          <a:bodyPr wrap="square" rtlCol="0">
            <a:spAutoFit/>
          </a:bodyPr>
          <a:lstStyle/>
          <a:p>
            <a:r>
              <a:rPr lang="en-US" dirty="0" smtClean="0"/>
              <a:t>Renewable Source Regulation </a:t>
            </a:r>
            <a:endParaRPr lang="en-US" dirty="0"/>
          </a:p>
        </p:txBody>
      </p:sp>
      <p:sp>
        <p:nvSpPr>
          <p:cNvPr id="52" name="TextBox 51"/>
          <p:cNvSpPr txBox="1"/>
          <p:nvPr/>
        </p:nvSpPr>
        <p:spPr>
          <a:xfrm flipH="1">
            <a:off x="2191397" y="5060787"/>
            <a:ext cx="747685" cy="369332"/>
          </a:xfrm>
          <a:prstGeom prst="rect">
            <a:avLst/>
          </a:prstGeom>
          <a:noFill/>
        </p:spPr>
        <p:txBody>
          <a:bodyPr wrap="square" rtlCol="0">
            <a:spAutoFit/>
          </a:bodyPr>
          <a:lstStyle/>
          <a:p>
            <a:r>
              <a:rPr lang="en-US" dirty="0" smtClean="0"/>
              <a:t>$50</a:t>
            </a:r>
            <a:endParaRPr lang="en-US" dirty="0"/>
          </a:p>
        </p:txBody>
      </p:sp>
    </p:spTree>
    <p:extLst>
      <p:ext uri="{BB962C8B-B14F-4D97-AF65-F5344CB8AC3E}">
        <p14:creationId xmlns:p14="http://schemas.microsoft.com/office/powerpoint/2010/main" val="249178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California Energy and Climate Policies</a:t>
            </a:r>
            <a:endParaRPr lang="en-US" dirty="0"/>
          </a:p>
        </p:txBody>
      </p:sp>
      <p:sp>
        <p:nvSpPr>
          <p:cNvPr id="3" name="Content Placeholder 2"/>
          <p:cNvSpPr>
            <a:spLocks noGrp="1"/>
          </p:cNvSpPr>
          <p:nvPr>
            <p:ph idx="1"/>
          </p:nvPr>
        </p:nvSpPr>
        <p:spPr/>
        <p:txBody>
          <a:bodyPr>
            <a:normAutofit/>
          </a:bodyPr>
          <a:lstStyle/>
          <a:p>
            <a:pPr marL="0" indent="0">
              <a:buNone/>
            </a:pPr>
            <a:r>
              <a:rPr lang="en-US" b="1" dirty="0"/>
              <a:t>Other measures passed through the legislation to limit greenhouse gases:</a:t>
            </a:r>
          </a:p>
          <a:p>
            <a:r>
              <a:rPr lang="en-US" dirty="0" smtClean="0"/>
              <a:t>Regulations </a:t>
            </a:r>
            <a:r>
              <a:rPr lang="en-US" dirty="0"/>
              <a:t>limiting greenhouse gases emitting from tailpipes of cars sold in </a:t>
            </a:r>
            <a:r>
              <a:rPr lang="en-US" dirty="0" smtClean="0"/>
              <a:t>California  </a:t>
            </a:r>
          </a:p>
          <a:p>
            <a:r>
              <a:rPr lang="en-US" dirty="0" smtClean="0"/>
              <a:t>Standards initially were not enforced because they were more </a:t>
            </a:r>
            <a:r>
              <a:rPr lang="en-US" dirty="0"/>
              <a:t>stringent than the EPA standards under Clean Air </a:t>
            </a:r>
            <a:r>
              <a:rPr lang="en-US" dirty="0" smtClean="0"/>
              <a:t>Act</a:t>
            </a:r>
          </a:p>
          <a:p>
            <a:r>
              <a:rPr lang="en-US" dirty="0" smtClean="0"/>
              <a:t>EPA eventually </a:t>
            </a:r>
            <a:r>
              <a:rPr lang="en-US" dirty="0"/>
              <a:t>adopted California standard </a:t>
            </a:r>
            <a:r>
              <a:rPr lang="en-US" dirty="0" smtClean="0"/>
              <a:t>nationwide</a:t>
            </a:r>
          </a:p>
          <a:p>
            <a:r>
              <a:rPr lang="en-US" dirty="0" smtClean="0"/>
              <a:t>Standard now being rescinded</a:t>
            </a:r>
            <a:endParaRPr lang="en-US" dirty="0"/>
          </a:p>
          <a:p>
            <a:endParaRPr lang="en-US" dirty="0"/>
          </a:p>
        </p:txBody>
      </p:sp>
    </p:spTree>
    <p:extLst>
      <p:ext uri="{BB962C8B-B14F-4D97-AF65-F5344CB8AC3E}">
        <p14:creationId xmlns:p14="http://schemas.microsoft.com/office/powerpoint/2010/main" val="2476737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California Energy and Climate Policies</a:t>
            </a:r>
            <a:endParaRPr lang="en-US" dirty="0"/>
          </a:p>
        </p:txBody>
      </p:sp>
      <p:sp>
        <p:nvSpPr>
          <p:cNvPr id="3" name="Content Placeholder 2"/>
          <p:cNvSpPr>
            <a:spLocks noGrp="1"/>
          </p:cNvSpPr>
          <p:nvPr>
            <p:ph idx="1"/>
          </p:nvPr>
        </p:nvSpPr>
        <p:spPr/>
        <p:txBody>
          <a:bodyPr>
            <a:normAutofit/>
          </a:bodyPr>
          <a:lstStyle/>
          <a:p>
            <a:r>
              <a:rPr lang="en-US" dirty="0" smtClean="0"/>
              <a:t>Limitations on the greenhouse gases involved in production and consumption of gasoline sold in the state.  (For example, ethanol produced in Midwest is at disadvantage due to estimated greenhouse gases emitted to produce it).</a:t>
            </a:r>
          </a:p>
          <a:p>
            <a:r>
              <a:rPr lang="en-US" dirty="0" smtClean="0"/>
              <a:t>New residential construction mandated to be “net zero energy” by 2020. </a:t>
            </a:r>
          </a:p>
          <a:p>
            <a:pPr lvl="1"/>
            <a:r>
              <a:rPr lang="en-US" sz="2800" dirty="0" smtClean="0"/>
              <a:t>Housing is not supposed to consume energy from the grid on a yearly basis.  </a:t>
            </a:r>
          </a:p>
          <a:p>
            <a:pPr lvl="1"/>
            <a:r>
              <a:rPr lang="en-US" sz="2800" dirty="0" smtClean="0"/>
              <a:t>Energy produced on-site mainly though solar or wind.  </a:t>
            </a:r>
          </a:p>
          <a:p>
            <a:endParaRPr lang="en-US" dirty="0"/>
          </a:p>
        </p:txBody>
      </p:sp>
    </p:spTree>
    <p:extLst>
      <p:ext uri="{BB962C8B-B14F-4D97-AF65-F5344CB8AC3E}">
        <p14:creationId xmlns:p14="http://schemas.microsoft.com/office/powerpoint/2010/main" val="1628215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446</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California Energy and Climate Policies</vt:lpstr>
      <vt:lpstr>California Energy and Climate Policies</vt:lpstr>
      <vt:lpstr>PowerPoint Presentation</vt:lpstr>
      <vt:lpstr>California Energy and Climate Policies</vt:lpstr>
      <vt:lpstr>California Energy and Climate Policies</vt:lpstr>
      <vt:lpstr>PowerPoint Presentation</vt:lpstr>
      <vt:lpstr>California Energy and Climate Policies</vt:lpstr>
      <vt:lpstr>California Energy and Climate Policies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and Climate Policies</dc:title>
  <dc:creator>Finney, Miles</dc:creator>
  <cp:lastModifiedBy>Finney, Miles</cp:lastModifiedBy>
  <cp:revision>19</cp:revision>
  <dcterms:created xsi:type="dcterms:W3CDTF">2019-04-25T19:17:16Z</dcterms:created>
  <dcterms:modified xsi:type="dcterms:W3CDTF">2019-05-01T23:10:53Z</dcterms:modified>
</cp:coreProperties>
</file>