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6322-4416-4818-8140-C51A432EBA7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FE99-4B5A-4B5A-A065-87AAFEC7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1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6322-4416-4818-8140-C51A432EBA7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FE99-4B5A-4B5A-A065-87AAFEC7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2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6322-4416-4818-8140-C51A432EBA7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FE99-4B5A-4B5A-A065-87AAFEC7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0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6322-4416-4818-8140-C51A432EBA7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FE99-4B5A-4B5A-A065-87AAFEC7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5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6322-4416-4818-8140-C51A432EBA7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FE99-4B5A-4B5A-A065-87AAFEC7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0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6322-4416-4818-8140-C51A432EBA7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FE99-4B5A-4B5A-A065-87AAFEC7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8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6322-4416-4818-8140-C51A432EBA7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FE99-4B5A-4B5A-A065-87AAFEC7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7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6322-4416-4818-8140-C51A432EBA7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FE99-4B5A-4B5A-A065-87AAFEC7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6322-4416-4818-8140-C51A432EBA7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FE99-4B5A-4B5A-A065-87AAFEC7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5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6322-4416-4818-8140-C51A432EBA7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FE99-4B5A-4B5A-A065-87AAFEC7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4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6322-4416-4818-8140-C51A432EBA7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FE99-4B5A-4B5A-A065-87AAFEC7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4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06322-4416-4818-8140-C51A432EBA7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FFE99-4B5A-4B5A-A065-87AAFEC7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0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5371902"/>
              </p:ext>
            </p:extLst>
          </p:nvPr>
        </p:nvGraphicFramePr>
        <p:xfrm>
          <a:off x="838200" y="323271"/>
          <a:ext cx="5082308" cy="598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852">
                  <a:extLst>
                    <a:ext uri="{9D8B030D-6E8A-4147-A177-3AD203B41FA5}">
                      <a16:colId xmlns:a16="http://schemas.microsoft.com/office/drawing/2014/main" val="1870469518"/>
                    </a:ext>
                  </a:extLst>
                </a:gridCol>
                <a:gridCol w="1605526">
                  <a:extLst>
                    <a:ext uri="{9D8B030D-6E8A-4147-A177-3AD203B41FA5}">
                      <a16:colId xmlns:a16="http://schemas.microsoft.com/office/drawing/2014/main" val="927781316"/>
                    </a:ext>
                  </a:extLst>
                </a:gridCol>
                <a:gridCol w="1688930">
                  <a:extLst>
                    <a:ext uri="{9D8B030D-6E8A-4147-A177-3AD203B41FA5}">
                      <a16:colId xmlns:a16="http://schemas.microsoft.com/office/drawing/2014/main" val="702962409"/>
                    </a:ext>
                  </a:extLst>
                </a:gridCol>
              </a:tblGrid>
              <a:tr h="6415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Marginal Abatement</a:t>
                      </a:r>
                      <a:r>
                        <a:rPr lang="en-US" sz="2000" baseline="0" dirty="0" smtClean="0"/>
                        <a:t> Cost ($1000/week)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837169"/>
                  </a:ext>
                </a:extLst>
              </a:tr>
              <a:tr h="585781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Emissions (tons/week)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Firm</a:t>
                      </a:r>
                      <a:r>
                        <a:rPr lang="en-US" sz="2400" b="1" baseline="0" dirty="0" smtClean="0"/>
                        <a:t> A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Firm</a:t>
                      </a:r>
                      <a:r>
                        <a:rPr lang="en-US" sz="2400" b="1" baseline="0" dirty="0" smtClean="0"/>
                        <a:t> B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9324261"/>
                  </a:ext>
                </a:extLst>
              </a:tr>
              <a:tr h="357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99889011"/>
                  </a:ext>
                </a:extLst>
              </a:tr>
              <a:tr h="357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28039590"/>
                  </a:ext>
                </a:extLst>
              </a:tr>
              <a:tr h="357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53423624"/>
                  </a:ext>
                </a:extLst>
              </a:tr>
              <a:tr h="357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59872743"/>
                  </a:ext>
                </a:extLst>
              </a:tr>
              <a:tr h="357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93671105"/>
                  </a:ext>
                </a:extLst>
              </a:tr>
              <a:tr h="357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28457293"/>
                  </a:ext>
                </a:extLst>
              </a:tr>
              <a:tr h="357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46020726"/>
                  </a:ext>
                </a:extLst>
              </a:tr>
              <a:tr h="357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54289284"/>
                  </a:ext>
                </a:extLst>
              </a:tr>
              <a:tr h="357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2266389"/>
                  </a:ext>
                </a:extLst>
              </a:tr>
              <a:tr h="357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79090237"/>
                  </a:ext>
                </a:extLst>
              </a:tr>
              <a:tr h="357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51812494"/>
                  </a:ext>
                </a:extLst>
              </a:tr>
              <a:tr h="357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99946479"/>
                  </a:ext>
                </a:extLst>
              </a:tr>
              <a:tr h="357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41190877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646545"/>
            <a:ext cx="5181600" cy="5929746"/>
          </a:xfrm>
        </p:spPr>
        <p:txBody>
          <a:bodyPr/>
          <a:lstStyle/>
          <a:p>
            <a:r>
              <a:rPr lang="en-US" sz="4400" dirty="0"/>
              <a:t>If neither source makes effort to control </a:t>
            </a:r>
            <a:r>
              <a:rPr lang="en-US" sz="4400" dirty="0" smtClean="0"/>
              <a:t>emissions </a:t>
            </a:r>
            <a:r>
              <a:rPr lang="en-US" sz="4400" dirty="0"/>
              <a:t>each </a:t>
            </a:r>
            <a:r>
              <a:rPr lang="en-US" sz="4400" dirty="0" smtClean="0"/>
              <a:t>will emit </a:t>
            </a:r>
            <a:r>
              <a:rPr lang="en-US" sz="4400" dirty="0"/>
              <a:t>12 tons/week</a:t>
            </a:r>
            <a:r>
              <a:rPr lang="en-US" sz="4400" dirty="0" smtClean="0"/>
              <a:t>.</a:t>
            </a:r>
          </a:p>
          <a:p>
            <a:r>
              <a:rPr lang="en-US" sz="4400" dirty="0"/>
              <a:t>Firms A and B have different costs of abating emissions.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9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74871015"/>
              </p:ext>
            </p:extLst>
          </p:nvPr>
        </p:nvGraphicFramePr>
        <p:xfrm>
          <a:off x="838200" y="323270"/>
          <a:ext cx="5036127" cy="600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07">
                  <a:extLst>
                    <a:ext uri="{9D8B030D-6E8A-4147-A177-3AD203B41FA5}">
                      <a16:colId xmlns:a16="http://schemas.microsoft.com/office/drawing/2014/main" val="1870469518"/>
                    </a:ext>
                  </a:extLst>
                </a:gridCol>
                <a:gridCol w="1590937">
                  <a:extLst>
                    <a:ext uri="{9D8B030D-6E8A-4147-A177-3AD203B41FA5}">
                      <a16:colId xmlns:a16="http://schemas.microsoft.com/office/drawing/2014/main" val="927781316"/>
                    </a:ext>
                  </a:extLst>
                </a:gridCol>
                <a:gridCol w="1673583">
                  <a:extLst>
                    <a:ext uri="{9D8B030D-6E8A-4147-A177-3AD203B41FA5}">
                      <a16:colId xmlns:a16="http://schemas.microsoft.com/office/drawing/2014/main" val="702962409"/>
                    </a:ext>
                  </a:extLst>
                </a:gridCol>
              </a:tblGrid>
              <a:tr h="64358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Marginal Abatement</a:t>
                      </a:r>
                      <a:r>
                        <a:rPr lang="en-US" sz="2000" baseline="0" dirty="0" smtClean="0"/>
                        <a:t> Cost ($1000/week)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837169"/>
                  </a:ext>
                </a:extLst>
              </a:tr>
              <a:tr h="587623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Emissions (tons/week)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Firm</a:t>
                      </a:r>
                      <a:r>
                        <a:rPr lang="en-US" sz="2400" b="1" baseline="0" dirty="0" smtClean="0"/>
                        <a:t> A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Firm</a:t>
                      </a:r>
                      <a:r>
                        <a:rPr lang="en-US" sz="2400" b="1" baseline="0" dirty="0" smtClean="0"/>
                        <a:t> B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9324261"/>
                  </a:ext>
                </a:extLst>
              </a:tr>
              <a:tr h="358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99889011"/>
                  </a:ext>
                </a:extLst>
              </a:tr>
              <a:tr h="358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28039590"/>
                  </a:ext>
                </a:extLst>
              </a:tr>
              <a:tr h="358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53423624"/>
                  </a:ext>
                </a:extLst>
              </a:tr>
              <a:tr h="358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59872743"/>
                  </a:ext>
                </a:extLst>
              </a:tr>
              <a:tr h="358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93671105"/>
                  </a:ext>
                </a:extLst>
              </a:tr>
              <a:tr h="358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28457293"/>
                  </a:ext>
                </a:extLst>
              </a:tr>
              <a:tr h="358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46020726"/>
                  </a:ext>
                </a:extLst>
              </a:tr>
              <a:tr h="358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54289284"/>
                  </a:ext>
                </a:extLst>
              </a:tr>
              <a:tr h="358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2266389"/>
                  </a:ext>
                </a:extLst>
              </a:tr>
              <a:tr h="358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79090237"/>
                  </a:ext>
                </a:extLst>
              </a:tr>
              <a:tr h="358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51812494"/>
                  </a:ext>
                </a:extLst>
              </a:tr>
              <a:tr h="358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99946479"/>
                  </a:ext>
                </a:extLst>
              </a:tr>
              <a:tr h="358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41190877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646545"/>
            <a:ext cx="5181600" cy="5929746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marginal cost to Firm A eliminating the 3rd ton/week?</a:t>
            </a:r>
          </a:p>
          <a:p>
            <a:r>
              <a:rPr lang="en-US" dirty="0" smtClean="0"/>
              <a:t>What is the total cost to A of eliminating 3 tons?</a:t>
            </a:r>
          </a:p>
          <a:p>
            <a:r>
              <a:rPr lang="en-US" dirty="0" smtClean="0"/>
              <a:t>What </a:t>
            </a:r>
            <a:r>
              <a:rPr lang="en-US" dirty="0"/>
              <a:t>is the marginal cost </a:t>
            </a:r>
            <a:r>
              <a:rPr lang="en-US" dirty="0" smtClean="0"/>
              <a:t>to </a:t>
            </a:r>
            <a:r>
              <a:rPr lang="en-US" dirty="0"/>
              <a:t>Firm B eliminating the 3rd ton/week?</a:t>
            </a:r>
          </a:p>
          <a:p>
            <a:r>
              <a:rPr lang="en-US" dirty="0" smtClean="0"/>
              <a:t>What </a:t>
            </a:r>
            <a:r>
              <a:rPr lang="en-US" dirty="0"/>
              <a:t>is the total cost </a:t>
            </a:r>
            <a:r>
              <a:rPr lang="en-US" dirty="0" smtClean="0"/>
              <a:t>to B of eliminating </a:t>
            </a:r>
            <a:r>
              <a:rPr lang="en-US" dirty="0"/>
              <a:t>3 tons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/>
              <a:t>could be causing </a:t>
            </a:r>
            <a:r>
              <a:rPr lang="en-US" dirty="0" smtClean="0"/>
              <a:t>the difference </a:t>
            </a:r>
            <a:r>
              <a:rPr lang="en-US" dirty="0"/>
              <a:t>in abatement costs between the firms?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3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48186598"/>
              </p:ext>
            </p:extLst>
          </p:nvPr>
        </p:nvGraphicFramePr>
        <p:xfrm>
          <a:off x="838200" y="323270"/>
          <a:ext cx="5036127" cy="6083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07">
                  <a:extLst>
                    <a:ext uri="{9D8B030D-6E8A-4147-A177-3AD203B41FA5}">
                      <a16:colId xmlns:a16="http://schemas.microsoft.com/office/drawing/2014/main" val="1870469518"/>
                    </a:ext>
                  </a:extLst>
                </a:gridCol>
                <a:gridCol w="1590937">
                  <a:extLst>
                    <a:ext uri="{9D8B030D-6E8A-4147-A177-3AD203B41FA5}">
                      <a16:colId xmlns:a16="http://schemas.microsoft.com/office/drawing/2014/main" val="927781316"/>
                    </a:ext>
                  </a:extLst>
                </a:gridCol>
                <a:gridCol w="1673583">
                  <a:extLst>
                    <a:ext uri="{9D8B030D-6E8A-4147-A177-3AD203B41FA5}">
                      <a16:colId xmlns:a16="http://schemas.microsoft.com/office/drawing/2014/main" val="702962409"/>
                    </a:ext>
                  </a:extLst>
                </a:gridCol>
              </a:tblGrid>
              <a:tr h="65468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Marginal Abatement</a:t>
                      </a:r>
                      <a:r>
                        <a:rPr lang="en-US" sz="2000" baseline="0" dirty="0" smtClean="0"/>
                        <a:t> Cost ($1000/week)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837169"/>
                  </a:ext>
                </a:extLst>
              </a:tr>
              <a:tr h="597754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Emissions (tons/week)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Firm</a:t>
                      </a:r>
                      <a:r>
                        <a:rPr lang="en-US" sz="2400" b="1" baseline="0" dirty="0" smtClean="0"/>
                        <a:t> A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Firm</a:t>
                      </a:r>
                      <a:r>
                        <a:rPr lang="en-US" sz="2400" b="1" baseline="0" dirty="0" smtClean="0"/>
                        <a:t> B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9324261"/>
                  </a:ext>
                </a:extLst>
              </a:tr>
              <a:tr h="364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99889011"/>
                  </a:ext>
                </a:extLst>
              </a:tr>
              <a:tr h="364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28039590"/>
                  </a:ext>
                </a:extLst>
              </a:tr>
              <a:tr h="364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53423624"/>
                  </a:ext>
                </a:extLst>
              </a:tr>
              <a:tr h="364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59872743"/>
                  </a:ext>
                </a:extLst>
              </a:tr>
              <a:tr h="364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93671105"/>
                  </a:ext>
                </a:extLst>
              </a:tr>
              <a:tr h="364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28457293"/>
                  </a:ext>
                </a:extLst>
              </a:tr>
              <a:tr h="364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46020726"/>
                  </a:ext>
                </a:extLst>
              </a:tr>
              <a:tr h="364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54289284"/>
                  </a:ext>
                </a:extLst>
              </a:tr>
              <a:tr h="364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2266389"/>
                  </a:ext>
                </a:extLst>
              </a:tr>
              <a:tr h="364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79090237"/>
                  </a:ext>
                </a:extLst>
              </a:tr>
              <a:tr h="364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51812494"/>
                  </a:ext>
                </a:extLst>
              </a:tr>
              <a:tr h="364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99946479"/>
                  </a:ext>
                </a:extLst>
              </a:tr>
              <a:tr h="364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41190877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646545"/>
            <a:ext cx="5181600" cy="59297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Suppose public policy calls for total emissions to fall by </a:t>
            </a:r>
            <a:r>
              <a:rPr lang="en-US" b="1" dirty="0" smtClean="0"/>
              <a:t>half</a:t>
            </a:r>
            <a:endParaRPr lang="en-US" dirty="0"/>
          </a:p>
          <a:p>
            <a:r>
              <a:rPr lang="en-US" dirty="0"/>
              <a:t>What is total cost if each firm moved from 12 tons/week to 6 tons/week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b="1" dirty="0"/>
              <a:t>More efficient socially to assign abatement for marginal ton to firm that can do it using fewer scarce </a:t>
            </a:r>
            <a:r>
              <a:rPr lang="en-US" b="1" dirty="0" smtClean="0"/>
              <a:t>resources</a:t>
            </a:r>
            <a:endParaRPr lang="en-US" b="1" dirty="0"/>
          </a:p>
          <a:p>
            <a:r>
              <a:rPr lang="en-US" dirty="0" smtClean="0"/>
              <a:t>Point </a:t>
            </a:r>
            <a:r>
              <a:rPr lang="en-US" dirty="0"/>
              <a:t>where total abatement equals 12 tons </a:t>
            </a:r>
            <a:r>
              <a:rPr lang="en-US" i="1" dirty="0"/>
              <a:t>and</a:t>
            </a:r>
            <a:r>
              <a:rPr lang="en-US" dirty="0"/>
              <a:t> marginal abatement costs equal.</a:t>
            </a:r>
          </a:p>
          <a:p>
            <a:r>
              <a:rPr lang="en-US" dirty="0" smtClean="0"/>
              <a:t>Calculate </a:t>
            </a:r>
            <a:r>
              <a:rPr lang="en-US" dirty="0"/>
              <a:t>the total cost across firms if allocation of pollution abatement is at the point where marginal abatement costs equal.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58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326</Words>
  <Application>Microsoft Office PowerPoint</Application>
  <PresentationFormat>Widescreen</PresentationFormat>
  <Paragraphs>142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Finney, Miles</dc:creator>
  <cp:lastModifiedBy>Finney, Miles</cp:lastModifiedBy>
  <cp:revision>10</cp:revision>
  <dcterms:created xsi:type="dcterms:W3CDTF">2019-03-06T17:34:34Z</dcterms:created>
  <dcterms:modified xsi:type="dcterms:W3CDTF">2020-03-02T19:05:24Z</dcterms:modified>
</cp:coreProperties>
</file>