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3"/>
  </p:notesMasterIdLst>
  <p:sldIdLst>
    <p:sldId id="256" r:id="rId2"/>
    <p:sldId id="257" r:id="rId3"/>
    <p:sldId id="258" r:id="rId4"/>
    <p:sldId id="271" r:id="rId5"/>
    <p:sldId id="275" r:id="rId6"/>
    <p:sldId id="259" r:id="rId7"/>
    <p:sldId id="276" r:id="rId8"/>
    <p:sldId id="260" r:id="rId9"/>
    <p:sldId id="277" r:id="rId10"/>
    <p:sldId id="269" r:id="rId11"/>
    <p:sldId id="261" r:id="rId12"/>
    <p:sldId id="278" r:id="rId13"/>
    <p:sldId id="262" r:id="rId14"/>
    <p:sldId id="263" r:id="rId15"/>
    <p:sldId id="264" r:id="rId16"/>
    <p:sldId id="265" r:id="rId17"/>
    <p:sldId id="266" r:id="rId18"/>
    <p:sldId id="267" r:id="rId19"/>
    <p:sldId id="268" r:id="rId20"/>
    <p:sldId id="273" r:id="rId21"/>
    <p:sldId id="270"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3" autoAdjust="0"/>
  </p:normalViewPr>
  <p:slideViewPr>
    <p:cSldViewPr>
      <p:cViewPr varScale="1">
        <p:scale>
          <a:sx n="72" d="100"/>
          <a:sy n="72" d="100"/>
        </p:scale>
        <p:origin x="104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60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60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BAFA0D2-1E71-41F7-9FCD-2FED0F85B35F}" type="slidenum">
              <a:rPr lang="en-US"/>
              <a:pPr/>
              <a:t>‹#›</a:t>
            </a:fld>
            <a:endParaRPr lang="en-US"/>
          </a:p>
        </p:txBody>
      </p:sp>
    </p:spTree>
    <p:extLst>
      <p:ext uri="{BB962C8B-B14F-4D97-AF65-F5344CB8AC3E}">
        <p14:creationId xmlns:p14="http://schemas.microsoft.com/office/powerpoint/2010/main" val="3316330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BBE439-8BD7-40C5-B0E0-4F26A0EE1A8B}" type="slidenum">
              <a:rPr lang="en-US"/>
              <a:pPr/>
              <a:t>1</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86415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D93779-EAFF-4BEE-AEF5-BCBD98C955C3}" type="slidenum">
              <a:rPr lang="en-US"/>
              <a:pPr/>
              <a:t>14</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38168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26958F-6F52-4F5F-94EE-32E7613F1C10}" type="slidenum">
              <a:rPr lang="en-US"/>
              <a:pPr/>
              <a:t>15</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6069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71F55-A361-406B-B35C-5BEE32D2BDBB}" type="slidenum">
              <a:rPr lang="en-US"/>
              <a:pPr/>
              <a:t>16</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0793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D14033-4263-4F92-86E2-30970DE39033}" type="slidenum">
              <a:rPr lang="en-US"/>
              <a:pPr/>
              <a:t>17</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19504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462A1B-89A8-44A1-B4A0-9641CCBE15CD}" type="slidenum">
              <a:rPr lang="en-US"/>
              <a:pPr/>
              <a:t>18</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58829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4D8A4E-0DA3-4541-9C3D-8B1386DC3C24}" type="slidenum">
              <a:rPr lang="en-US"/>
              <a:pPr/>
              <a:t>19</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29629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C2991F-FA85-4C06-B6B3-368952F858CB}" type="slidenum">
              <a:rPr lang="en-US"/>
              <a:pPr/>
              <a:t>21</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8665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C1F7A5-11A1-4A6A-AC04-6BD2AD8C64F3}" type="slidenum">
              <a:rPr lang="en-US"/>
              <a:pPr/>
              <a:t>2</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39360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5499-09B9-44BD-B279-38104108F951}" type="slidenum">
              <a:rPr lang="en-US"/>
              <a:pPr/>
              <a:t>3</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08789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27970A-6258-4888-8371-A69C25FF34D6}" type="slidenum">
              <a:rPr lang="en-US"/>
              <a:pPr/>
              <a:t>4</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93814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DBE69B-C3EE-4D69-8038-46328D42571E}" type="slidenum">
              <a:rPr lang="en-US"/>
              <a:pPr/>
              <a:t>6</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19025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4A2590-8901-4B70-8B0C-ADB35BC22847}" type="slidenum">
              <a:rPr lang="en-US"/>
              <a:pPr/>
              <a:t>8</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8172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FA19D5-3B12-48A8-8B67-CCE29B74604F}" type="slidenum">
              <a:rPr lang="en-US"/>
              <a:pPr/>
              <a:t>10</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99858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10D767-D66E-432D-909D-050C14B35D20}" type="slidenum">
              <a:rPr lang="en-US"/>
              <a:pPr/>
              <a:t>11</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30233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E6A2B6-EFE6-4C59-80FE-85C4C208AFA9}" type="slidenum">
              <a:rPr lang="en-US"/>
              <a:pPr/>
              <a:t>13</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73792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F1A297-96EE-4320-96D1-790ACC52744B}"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D75150-3207-4B00-A23A-D53A8D3D7DD9}"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DA4BB9-7250-41AA-94A6-5770E354A880}"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462203E-DD90-4552-A111-314AEBB92B3E}"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494227-7505-4495-8239-D348619A0760}"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52E06B-4DE7-458C-A302-14D5AD3FDB2E}"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DD2F01-B8F9-43A8-8FA7-17DF397951E4}"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2E8C4CE-A68B-4502-8854-A787F6822940}"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8994638-2E7E-4DA7-9B5D-DFD3FEE133EA}"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6933D69-FE2B-41E0-800F-3F7A0EADEDD4}"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C87F8B-7192-491E-9C4D-DA1F043107EE}"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8916AC-D3DB-4452-B5F7-CF20D97A874B}"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71AECD2-90CD-4DD7-9193-71A4F5CEEAB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ssa.gov/OACT/TR/2021/II_D_project.html#120039"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sa.gov/OACT/COLA/cbb.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rs.gov/businesses/small-businesses-self-employed/questions-and-answers-for-the-additional-medicare-ta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ilesfinney.net/433/lecture/historicalbudgetdata.xls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4638"/>
            <a:ext cx="8229600" cy="639762"/>
          </a:xfrm>
        </p:spPr>
        <p:txBody>
          <a:bodyPr/>
          <a:lstStyle/>
          <a:p>
            <a:pPr algn="l"/>
            <a:r>
              <a:rPr lang="en-US" sz="3600"/>
              <a:t>Social Security</a:t>
            </a:r>
          </a:p>
        </p:txBody>
      </p:sp>
      <p:sp>
        <p:nvSpPr>
          <p:cNvPr id="2053" name="Rectangle 5"/>
          <p:cNvSpPr>
            <a:spLocks noGrp="1" noChangeArrowheads="1"/>
          </p:cNvSpPr>
          <p:nvPr>
            <p:ph type="body" idx="1"/>
          </p:nvPr>
        </p:nvSpPr>
        <p:spPr>
          <a:xfrm>
            <a:off x="457200" y="990600"/>
            <a:ext cx="8229600" cy="5135563"/>
          </a:xfrm>
        </p:spPr>
        <p:txBody>
          <a:bodyPr/>
          <a:lstStyle/>
          <a:p>
            <a:pPr marL="517525" indent="-517525">
              <a:buFont typeface="Wingdings" pitchFamily="2" charset="2"/>
              <a:buNone/>
            </a:pPr>
            <a:r>
              <a:rPr lang="en-US" dirty="0"/>
              <a:t>	Includes a number of government programs designed to insure stability in income and standard of living</a:t>
            </a:r>
          </a:p>
          <a:p>
            <a:pPr marL="517525" indent="-517525">
              <a:buFontTx/>
              <a:buNone/>
            </a:pPr>
            <a:r>
              <a:rPr lang="en-US" dirty="0"/>
              <a:t>Programs in Social Security: </a:t>
            </a:r>
          </a:p>
          <a:p>
            <a:pPr marL="517525" indent="-517525">
              <a:buFontTx/>
              <a:buAutoNum type="arabicPeriod"/>
            </a:pPr>
            <a:r>
              <a:rPr lang="en-US" dirty="0"/>
              <a:t>Old Age, Survivors, and Disability Insurance (OASDI)</a:t>
            </a:r>
          </a:p>
          <a:p>
            <a:pPr marL="517525" indent="-517525">
              <a:buFontTx/>
              <a:buAutoNum type="arabicPeriod"/>
            </a:pPr>
            <a:r>
              <a:rPr lang="en-US" dirty="0"/>
              <a:t>Medicare (HI)</a:t>
            </a:r>
          </a:p>
          <a:p>
            <a:pPr marL="517525" indent="-517525">
              <a:buFontTx/>
              <a:buAutoNum type="arabicPeriod"/>
            </a:pPr>
            <a:r>
              <a:rPr lang="en-US" dirty="0"/>
              <a:t>Unemployment Insurance (UI)</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74638"/>
            <a:ext cx="8229600" cy="715962"/>
          </a:xfrm>
        </p:spPr>
        <p:txBody>
          <a:bodyPr/>
          <a:lstStyle/>
          <a:p>
            <a:pPr algn="l"/>
            <a:r>
              <a:rPr lang="en-US" sz="4000"/>
              <a:t>Social Security</a:t>
            </a:r>
          </a:p>
        </p:txBody>
      </p:sp>
      <p:sp>
        <p:nvSpPr>
          <p:cNvPr id="109571" name="Rectangle 3"/>
          <p:cNvSpPr>
            <a:spLocks noGrp="1" noChangeArrowheads="1"/>
          </p:cNvSpPr>
          <p:nvPr>
            <p:ph type="body" sz="half" idx="1"/>
          </p:nvPr>
        </p:nvSpPr>
        <p:spPr>
          <a:xfrm>
            <a:off x="457200" y="914400"/>
            <a:ext cx="7772400" cy="1752600"/>
          </a:xfrm>
        </p:spPr>
        <p:txBody>
          <a:bodyPr/>
          <a:lstStyle/>
          <a:p>
            <a:r>
              <a:rPr lang="en-US" sz="1800"/>
              <a:t>Social Security has contributed to decrease in poverty among the elderly</a:t>
            </a:r>
          </a:p>
          <a:p>
            <a:r>
              <a:rPr lang="en-US" sz="1800"/>
              <a:t>In 1960 the poverty rate among the elderly was 14 percentage points higher than the general poverty rate; in 2001 the poverty rate among the elderly was 10% against a general poverty rate of 12%.</a:t>
            </a:r>
          </a:p>
          <a:p>
            <a:endParaRPr lang="en-US" sz="1800"/>
          </a:p>
        </p:txBody>
      </p:sp>
      <p:graphicFrame>
        <p:nvGraphicFramePr>
          <p:cNvPr id="109572" name="Object 4"/>
          <p:cNvGraphicFramePr>
            <a:graphicFrameLocks noGrp="1" noChangeAspect="1"/>
          </p:cNvGraphicFramePr>
          <p:nvPr>
            <p:ph sz="half" idx="2"/>
          </p:nvPr>
        </p:nvGraphicFramePr>
        <p:xfrm>
          <a:off x="457200" y="2590800"/>
          <a:ext cx="7696200" cy="4087813"/>
        </p:xfrm>
        <a:graphic>
          <a:graphicData uri="http://schemas.openxmlformats.org/presentationml/2006/ole">
            <mc:AlternateContent xmlns:mc="http://schemas.openxmlformats.org/markup-compatibility/2006">
              <mc:Choice xmlns:v="urn:schemas-microsoft-com:vml" Requires="v">
                <p:oleObj name="Chart" r:id="rId3" imgW="6029325" imgH="3714902" progId="Excel.Chart.8">
                  <p:embed/>
                </p:oleObj>
              </mc:Choice>
              <mc:Fallback>
                <p:oleObj name="Chart" r:id="rId3" imgW="6029325" imgH="3714902" progId="Excel.Chart.8">
                  <p:embed/>
                  <p:pic>
                    <p:nvPicPr>
                      <p:cNvPr id="0" name="Picture 4"/>
                      <p:cNvPicPr>
                        <a:picLocks noRot="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590800"/>
                        <a:ext cx="7696200" cy="408781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
                            <a:solidFill>
                              <a:srgbClr val="FFFFFF"/>
                            </a:solidFill>
                            <a:miter lim="800000"/>
                            <a:headEnd/>
                            <a:tailEnd/>
                          </a14:hiddenLine>
                        </a:ext>
                      </a:extLst>
                    </p:spPr>
                  </p:pic>
                </p:oleObj>
              </mc:Fallback>
            </mc:AlternateContent>
          </a:graphicData>
        </a:graphic>
      </p:graphicFrame>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274638"/>
            <a:ext cx="8229600" cy="563562"/>
          </a:xfrm>
        </p:spPr>
        <p:txBody>
          <a:bodyPr/>
          <a:lstStyle/>
          <a:p>
            <a:pPr algn="l"/>
            <a:r>
              <a:rPr lang="en-US" sz="4000" dirty="0"/>
              <a:t>Rate of Return to Social Security</a:t>
            </a:r>
          </a:p>
        </p:txBody>
      </p:sp>
      <p:sp>
        <p:nvSpPr>
          <p:cNvPr id="90115" name="Rectangle 3"/>
          <p:cNvSpPr>
            <a:spLocks noGrp="1" noChangeArrowheads="1"/>
          </p:cNvSpPr>
          <p:nvPr>
            <p:ph type="body" idx="1"/>
          </p:nvPr>
        </p:nvSpPr>
        <p:spPr>
          <a:xfrm>
            <a:off x="457200" y="990600"/>
            <a:ext cx="8229600" cy="5135563"/>
          </a:xfrm>
        </p:spPr>
        <p:txBody>
          <a:bodyPr/>
          <a:lstStyle/>
          <a:p>
            <a:r>
              <a:rPr lang="en-US" dirty="0"/>
              <a:t>Return to pension system can be measured by imputed interest </a:t>
            </a:r>
          </a:p>
          <a:p>
            <a:r>
              <a:rPr lang="en-US" dirty="0"/>
              <a:t>Rate of return depends on</a:t>
            </a:r>
          </a:p>
          <a:p>
            <a:pPr lvl="2"/>
            <a:r>
              <a:rPr lang="en-US" dirty="0"/>
              <a:t>Size and timing of contributions to Social Security system</a:t>
            </a:r>
          </a:p>
          <a:p>
            <a:pPr lvl="2"/>
            <a:r>
              <a:rPr lang="en-US" dirty="0"/>
              <a:t>Size and timing of the pension received</a:t>
            </a:r>
          </a:p>
          <a:p>
            <a:r>
              <a:rPr lang="en-US" dirty="0"/>
              <a:t>For example, by 2022, the retirement age for full pensions will increase to 67 years of age  --  this decreases rate of return to system</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B90BB-91EF-49F2-B806-6DBFDAC311F7}"/>
              </a:ext>
            </a:extLst>
          </p:cNvPr>
          <p:cNvSpPr>
            <a:spLocks noGrp="1"/>
          </p:cNvSpPr>
          <p:nvPr>
            <p:ph type="title"/>
          </p:nvPr>
        </p:nvSpPr>
        <p:spPr>
          <a:xfrm>
            <a:off x="457200" y="274638"/>
            <a:ext cx="8229600" cy="1249362"/>
          </a:xfrm>
        </p:spPr>
        <p:txBody>
          <a:bodyPr/>
          <a:lstStyle/>
          <a:p>
            <a:r>
              <a:rPr lang="en-US" sz="4400" dirty="0">
                <a:latin typeface="Calibri" panose="020F0502020204030204" pitchFamily="34" charset="0"/>
                <a:ea typeface="Calibri" panose="020F0502020204030204" pitchFamily="34" charset="0"/>
                <a:cs typeface="Times New Roman" panose="02020603050405020304" pitchFamily="18" charset="0"/>
              </a:rPr>
              <a:t>Future Value Equation</a:t>
            </a:r>
            <a:endParaRPr lang="en-US" dirty="0"/>
          </a:p>
        </p:txBody>
      </p:sp>
      <p:sp>
        <p:nvSpPr>
          <p:cNvPr id="3" name="Content Placeholder 2">
            <a:extLst>
              <a:ext uri="{FF2B5EF4-FFF2-40B4-BE49-F238E27FC236}">
                <a16:creationId xmlns:a16="http://schemas.microsoft.com/office/drawing/2014/main" id="{3DA2E4BC-A16B-4C36-95E8-9864EC3F4997}"/>
              </a:ext>
            </a:extLst>
          </p:cNvPr>
          <p:cNvSpPr>
            <a:spLocks noGrp="1"/>
          </p:cNvSpPr>
          <p:nvPr>
            <p:ph idx="1"/>
          </p:nvPr>
        </p:nvSpPr>
        <p:spPr/>
        <p:txBody>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F</a:t>
            </a:r>
            <a:r>
              <a:rPr lang="en-US" sz="4000" baseline="-25000" dirty="0">
                <a:effectLst/>
                <a:latin typeface="Calibri" panose="020F0502020204030204" pitchFamily="34" charset="0"/>
                <a:ea typeface="Calibri" panose="020F0502020204030204" pitchFamily="34" charset="0"/>
                <a:cs typeface="Times New Roman" panose="02020603050405020304" pitchFamily="18" charset="0"/>
              </a:rPr>
              <a:t>t</a:t>
            </a:r>
            <a:r>
              <a:rPr lang="en-US" sz="4000" dirty="0">
                <a:effectLst/>
                <a:latin typeface="Calibri" panose="020F0502020204030204" pitchFamily="34" charset="0"/>
                <a:ea typeface="Calibri" panose="020F0502020204030204" pitchFamily="34" charset="0"/>
                <a:cs typeface="Times New Roman" panose="02020603050405020304" pitchFamily="18" charset="0"/>
              </a:rPr>
              <a:t>=P(1+r)</a:t>
            </a:r>
            <a:r>
              <a:rPr lang="en-US" sz="4000" baseline="30000" dirty="0">
                <a:effectLst/>
                <a:latin typeface="Calibri" panose="020F0502020204030204" pitchFamily="34" charset="0"/>
                <a:ea typeface="Calibri" panose="020F0502020204030204" pitchFamily="34" charset="0"/>
                <a:cs typeface="Times New Roman" panose="02020603050405020304" pitchFamily="18" charset="0"/>
              </a:rPr>
              <a:t>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0">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F</a:t>
            </a:r>
            <a:r>
              <a:rPr lang="en-US" sz="3200" baseline="-25000" dirty="0">
                <a:effectLst/>
                <a:latin typeface="Calibri" panose="020F0502020204030204" pitchFamily="34" charset="0"/>
                <a:ea typeface="Calibri" panose="020F0502020204030204" pitchFamily="34" charset="0"/>
                <a:cs typeface="Times New Roman" panose="02020603050405020304" pitchFamily="18" charset="0"/>
              </a:rPr>
              <a:t>t</a:t>
            </a:r>
            <a:r>
              <a:rPr lang="en-US" sz="3200" dirty="0">
                <a:effectLst/>
                <a:latin typeface="Calibri" panose="020F0502020204030204" pitchFamily="34" charset="0"/>
                <a:ea typeface="Calibri" panose="020F0502020204030204" pitchFamily="34" charset="0"/>
                <a:cs typeface="Times New Roman" panose="02020603050405020304" pitchFamily="18" charset="0"/>
              </a:rPr>
              <a:t> - future value</a:t>
            </a:r>
          </a:p>
          <a:p>
            <a:pPr marL="400050" lvl="1" indent="0">
              <a:buNone/>
            </a:pPr>
            <a:r>
              <a:rPr lang="en-US" sz="4000" baseline="-25000" dirty="0">
                <a:latin typeface="Calibri" panose="020F0502020204030204" pitchFamily="34" charset="0"/>
                <a:ea typeface="Calibri" panose="020F0502020204030204" pitchFamily="34" charset="0"/>
                <a:cs typeface="Times New Roman" panose="02020603050405020304" pitchFamily="18" charset="0"/>
              </a:rPr>
              <a:t>P – principal or present value</a:t>
            </a:r>
          </a:p>
          <a:p>
            <a:pPr marL="400050" lvl="1" indent="0">
              <a:buNone/>
            </a:pPr>
            <a:r>
              <a:rPr lang="en-US" sz="4000" baseline="-25000" dirty="0">
                <a:latin typeface="Calibri" panose="020F0502020204030204" pitchFamily="34" charset="0"/>
                <a:ea typeface="Calibri" panose="020F0502020204030204" pitchFamily="34" charset="0"/>
                <a:cs typeface="Times New Roman" panose="02020603050405020304" pitchFamily="18" charset="0"/>
              </a:rPr>
              <a:t>r – interest rate</a:t>
            </a:r>
          </a:p>
          <a:p>
            <a:pPr marL="400050" lvl="1" indent="0">
              <a:buNone/>
            </a:pPr>
            <a:r>
              <a:rPr lang="en-US" sz="4000" baseline="-25000" dirty="0">
                <a:latin typeface="Calibri" panose="020F0502020204030204" pitchFamily="34" charset="0"/>
                <a:ea typeface="Calibri" panose="020F0502020204030204" pitchFamily="34" charset="0"/>
                <a:cs typeface="Times New Roman" panose="02020603050405020304" pitchFamily="18" charset="0"/>
              </a:rPr>
              <a:t>t</a:t>
            </a:r>
            <a:r>
              <a:rPr lang="en-US" sz="4000" baseline="-25000" dirty="0">
                <a:effectLst/>
                <a:latin typeface="Calibri" panose="020F0502020204030204" pitchFamily="34" charset="0"/>
                <a:ea typeface="Calibri" panose="020F0502020204030204" pitchFamily="34" charset="0"/>
                <a:cs typeface="Times New Roman" panose="02020603050405020304" pitchFamily="18" charset="0"/>
              </a:rPr>
              <a:t> – time periods into the future</a:t>
            </a:r>
            <a:endParaRPr lang="en-US" sz="4000" dirty="0"/>
          </a:p>
        </p:txBody>
      </p:sp>
    </p:spTree>
    <p:extLst>
      <p:ext uri="{BB962C8B-B14F-4D97-AF65-F5344CB8AC3E}">
        <p14:creationId xmlns:p14="http://schemas.microsoft.com/office/powerpoint/2010/main" val="131262699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274638"/>
            <a:ext cx="8229600" cy="715962"/>
          </a:xfrm>
        </p:spPr>
        <p:txBody>
          <a:bodyPr/>
          <a:lstStyle/>
          <a:p>
            <a:pPr algn="l"/>
            <a:r>
              <a:rPr lang="en-US" sz="4000" dirty="0"/>
              <a:t>Rate of Return</a:t>
            </a:r>
          </a:p>
        </p:txBody>
      </p:sp>
      <p:sp>
        <p:nvSpPr>
          <p:cNvPr id="93187" name="Rectangle 3"/>
          <p:cNvSpPr>
            <a:spLocks noGrp="1" noChangeArrowheads="1"/>
          </p:cNvSpPr>
          <p:nvPr>
            <p:ph type="body" idx="1"/>
          </p:nvPr>
        </p:nvSpPr>
        <p:spPr>
          <a:xfrm>
            <a:off x="457200" y="1219200"/>
            <a:ext cx="8229600" cy="4906963"/>
          </a:xfrm>
        </p:spPr>
        <p:txBody>
          <a:bodyPr/>
          <a:lstStyle/>
          <a:p>
            <a:r>
              <a:rPr lang="en-US" sz="4400" dirty="0"/>
              <a:t>For those retiring over period 1950-1975 the rate of return for the taxes paid into OASDI averaged 10.4% </a:t>
            </a:r>
          </a:p>
          <a:p>
            <a:pPr lvl="1"/>
            <a:r>
              <a:rPr lang="en-US" sz="4000" dirty="0"/>
              <a:t>higher than the average return in the private sector</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274638"/>
            <a:ext cx="8229600" cy="639762"/>
          </a:xfrm>
        </p:spPr>
        <p:txBody>
          <a:bodyPr/>
          <a:lstStyle/>
          <a:p>
            <a:pPr algn="l"/>
            <a:r>
              <a:rPr lang="en-US" sz="3600"/>
              <a:t>Rate of Return to Social Security</a:t>
            </a:r>
          </a:p>
        </p:txBody>
      </p:sp>
      <p:sp>
        <p:nvSpPr>
          <p:cNvPr id="94211" name="Rectangle 3"/>
          <p:cNvSpPr>
            <a:spLocks noGrp="1" noChangeArrowheads="1"/>
          </p:cNvSpPr>
          <p:nvPr>
            <p:ph type="body" idx="1"/>
          </p:nvPr>
        </p:nvSpPr>
        <p:spPr>
          <a:xfrm>
            <a:off x="457200" y="1066800"/>
            <a:ext cx="8229600" cy="5059363"/>
          </a:xfrm>
        </p:spPr>
        <p:txBody>
          <a:bodyPr/>
          <a:lstStyle/>
          <a:p>
            <a:pPr>
              <a:lnSpc>
                <a:spcPct val="90000"/>
              </a:lnSpc>
            </a:pPr>
            <a:r>
              <a:rPr lang="en-US" sz="2800"/>
              <a:t>Social Security recipients also faced little to no risk of default – risk that could arise in fully funded private pension.</a:t>
            </a:r>
          </a:p>
          <a:p>
            <a:pPr lvl="1">
              <a:lnSpc>
                <a:spcPct val="90000"/>
              </a:lnSpc>
            </a:pPr>
            <a:r>
              <a:rPr lang="en-US"/>
              <a:t>A fully funded pension plan is one in which savings today are invested in assets such as stocks and bonds, and the accumulated assets pay for the future benefits promised by the pension.</a:t>
            </a:r>
          </a:p>
          <a:p>
            <a:pPr>
              <a:lnSpc>
                <a:spcPct val="90000"/>
              </a:lnSpc>
            </a:pPr>
            <a:r>
              <a:rPr lang="en-US" sz="2800"/>
              <a:t>Given present relationship between taxes paid and pension payout, workers retiring in 2020 will receive a return that’s lower than the average return for private pension</a:t>
            </a:r>
          </a:p>
          <a:p>
            <a:pPr>
              <a:lnSpc>
                <a:spcPct val="90000"/>
              </a:lnSpc>
              <a:buFontTx/>
              <a:buNone/>
            </a:pPr>
            <a:endParaRPr lang="en-US" sz="280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lgn="l"/>
            <a:r>
              <a:rPr lang="en-US" sz="3600"/>
              <a:t>Program Changes in OASDI and  Demographics</a:t>
            </a:r>
          </a:p>
        </p:txBody>
      </p:sp>
      <p:sp>
        <p:nvSpPr>
          <p:cNvPr id="97283" name="Rectangle 3"/>
          <p:cNvSpPr>
            <a:spLocks noGrp="1" noChangeArrowheads="1"/>
          </p:cNvSpPr>
          <p:nvPr>
            <p:ph type="body" idx="1"/>
          </p:nvPr>
        </p:nvSpPr>
        <p:spPr/>
        <p:txBody>
          <a:bodyPr/>
          <a:lstStyle/>
          <a:p>
            <a:pPr>
              <a:buFontTx/>
              <a:buNone/>
            </a:pPr>
            <a:r>
              <a:rPr lang="en-US"/>
              <a:t>Define</a:t>
            </a:r>
          </a:p>
          <a:p>
            <a:pPr lvl="1">
              <a:buFontTx/>
              <a:buNone/>
            </a:pPr>
            <a:r>
              <a:rPr lang="en-US" sz="2400"/>
              <a:t>t - tax rate of OASDI</a:t>
            </a:r>
          </a:p>
          <a:p>
            <a:pPr lvl="1">
              <a:buFontTx/>
              <a:buNone/>
            </a:pPr>
            <a:r>
              <a:rPr lang="en-US" sz="2400"/>
              <a:t>W - average taxable wage</a:t>
            </a:r>
          </a:p>
          <a:p>
            <a:pPr lvl="1">
              <a:buFontTx/>
              <a:buNone/>
            </a:pPr>
            <a:r>
              <a:rPr lang="en-US" sz="2400"/>
              <a:t>L - number of workers in labor force</a:t>
            </a:r>
          </a:p>
          <a:p>
            <a:pPr lvl="1">
              <a:buFontTx/>
              <a:buNone/>
            </a:pPr>
            <a:r>
              <a:rPr lang="en-US" sz="2400"/>
              <a:t>R - number of Social Security pension recipients</a:t>
            </a:r>
          </a:p>
          <a:p>
            <a:pPr lvl="1">
              <a:buFontTx/>
              <a:buNone/>
            </a:pPr>
            <a:r>
              <a:rPr lang="en-US" sz="2400"/>
              <a:t>B - average dollar value of benefits (per recipient)</a:t>
            </a:r>
          </a:p>
          <a:p>
            <a:endParaRPr lang="en-US" sz="280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5" name="Rectangle 7"/>
          <p:cNvSpPr>
            <a:spLocks noGrp="1" noChangeArrowheads="1"/>
          </p:cNvSpPr>
          <p:nvPr>
            <p:ph type="title"/>
          </p:nvPr>
        </p:nvSpPr>
        <p:spPr/>
        <p:txBody>
          <a:bodyPr/>
          <a:lstStyle/>
          <a:p>
            <a:pPr algn="l"/>
            <a:r>
              <a:rPr lang="en-US" sz="3600"/>
              <a:t>Program Changes in OASDI and  Demographics</a:t>
            </a:r>
          </a:p>
        </p:txBody>
      </p:sp>
      <p:sp>
        <p:nvSpPr>
          <p:cNvPr id="99331" name="Rectangle 3"/>
          <p:cNvSpPr>
            <a:spLocks noGrp="1" noChangeArrowheads="1"/>
          </p:cNvSpPr>
          <p:nvPr>
            <p:ph type="body" sz="half" idx="1"/>
          </p:nvPr>
        </p:nvSpPr>
        <p:spPr>
          <a:xfrm>
            <a:off x="457200" y="1600200"/>
            <a:ext cx="8305800" cy="4525963"/>
          </a:xfrm>
        </p:spPr>
        <p:txBody>
          <a:bodyPr/>
          <a:lstStyle/>
          <a:p>
            <a:r>
              <a:rPr lang="en-US" dirty="0"/>
              <a:t>Assume revenue from tax on wages is just enough to cover pensions</a:t>
            </a:r>
          </a:p>
          <a:p>
            <a:pPr lvl="2">
              <a:buSzPct val="90000"/>
            </a:pPr>
            <a:r>
              <a:rPr lang="en-US" dirty="0"/>
              <a:t>   </a:t>
            </a:r>
            <a:r>
              <a:rPr lang="en-US" dirty="0" err="1"/>
              <a:t>t</a:t>
            </a:r>
            <a:r>
              <a:rPr lang="en-US" dirty="0" err="1">
                <a:cs typeface="Arial" charset="0"/>
              </a:rPr>
              <a:t>∙W∙L</a:t>
            </a:r>
            <a:r>
              <a:rPr lang="en-US" dirty="0">
                <a:cs typeface="Arial" charset="0"/>
              </a:rPr>
              <a:t>=B∙R</a:t>
            </a:r>
          </a:p>
          <a:p>
            <a:pPr lvl="2">
              <a:buSzPct val="90000"/>
            </a:pPr>
            <a:r>
              <a:rPr lang="en-US" dirty="0">
                <a:cs typeface="Arial" charset="0"/>
              </a:rPr>
              <a:t>   Total tax revenue = total pension payout</a:t>
            </a:r>
            <a:endParaRPr lang="en-US" dirty="0"/>
          </a:p>
        </p:txBody>
      </p:sp>
      <p:sp>
        <p:nvSpPr>
          <p:cNvPr id="9933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99346"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9345" name="Picture 1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95400" y="4038600"/>
            <a:ext cx="5715000" cy="847471"/>
          </a:xfrm>
          <a:prstGeom prst="rect">
            <a:avLst/>
          </a:prstGeom>
          <a:noFill/>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lgn="l"/>
            <a:r>
              <a:rPr lang="en-US" sz="3600"/>
              <a:t>Program Changes in OASDI and  Demographics</a:t>
            </a:r>
          </a:p>
        </p:txBody>
      </p:sp>
      <p:sp>
        <p:nvSpPr>
          <p:cNvPr id="103427" name="Rectangle 3"/>
          <p:cNvSpPr>
            <a:spLocks noGrp="1" noChangeArrowheads="1"/>
          </p:cNvSpPr>
          <p:nvPr>
            <p:ph type="body" idx="1"/>
          </p:nvPr>
        </p:nvSpPr>
        <p:spPr/>
        <p:txBody>
          <a:bodyPr/>
          <a:lstStyle/>
          <a:p>
            <a:pPr>
              <a:buFontTx/>
              <a:buNone/>
            </a:pPr>
            <a:r>
              <a:rPr lang="en-US"/>
              <a:t>Rearrange terms: </a:t>
            </a:r>
          </a:p>
          <a:p>
            <a:pPr lvl="1">
              <a:buFontTx/>
              <a:buNone/>
            </a:pPr>
            <a:r>
              <a:rPr lang="en-US"/>
              <a:t>t = B/W </a:t>
            </a:r>
            <a:r>
              <a:rPr lang="en-US">
                <a:cs typeface="Arial" charset="0"/>
              </a:rPr>
              <a:t>∙ R/L</a:t>
            </a:r>
          </a:p>
          <a:p>
            <a:pPr lvl="1">
              <a:buFontTx/>
              <a:buChar char="•"/>
            </a:pPr>
            <a:r>
              <a:rPr lang="en-US"/>
              <a:t>B/W – average level of OASDI benefits divided by average wage  --  </a:t>
            </a:r>
            <a:r>
              <a:rPr lang="en-US" b="1"/>
              <a:t>replacement rate</a:t>
            </a:r>
          </a:p>
          <a:p>
            <a:pPr lvl="1">
              <a:buFontTx/>
              <a:buChar char="•"/>
            </a:pPr>
            <a:r>
              <a:rPr lang="en-US">
                <a:cs typeface="Arial" charset="0"/>
              </a:rPr>
              <a:t>R/L – number of pensioners divided by number within work force – </a:t>
            </a:r>
            <a:r>
              <a:rPr lang="en-US" b="1">
                <a:cs typeface="Arial" charset="0"/>
              </a:rPr>
              <a:t>dependency ratio</a:t>
            </a:r>
            <a:endParaRPr lang="en-US" b="1"/>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algn="l"/>
            <a:r>
              <a:rPr lang="en-US" sz="3600" dirty="0"/>
              <a:t>Program Changes in OASDI and  Demographics</a:t>
            </a:r>
          </a:p>
        </p:txBody>
      </p:sp>
      <p:sp>
        <p:nvSpPr>
          <p:cNvPr id="104451" name="Rectangle 3"/>
          <p:cNvSpPr>
            <a:spLocks noGrp="1" noChangeArrowheads="1"/>
          </p:cNvSpPr>
          <p:nvPr>
            <p:ph type="body" idx="1"/>
          </p:nvPr>
        </p:nvSpPr>
        <p:spPr/>
        <p:txBody>
          <a:bodyPr/>
          <a:lstStyle/>
          <a:p>
            <a:pPr marL="812800" indent="-812800">
              <a:lnSpc>
                <a:spcPct val="90000"/>
              </a:lnSpc>
            </a:pPr>
            <a:r>
              <a:rPr lang="en-US" sz="2300" dirty="0"/>
              <a:t>Up thru 1970’s replacement rate and dependency rate were low, allowing low tax rate to finance OASDI pension</a:t>
            </a:r>
          </a:p>
          <a:p>
            <a:pPr marL="812800" indent="-812800">
              <a:lnSpc>
                <a:spcPct val="90000"/>
              </a:lnSpc>
              <a:buFontTx/>
              <a:buNone/>
            </a:pPr>
            <a:r>
              <a:rPr lang="en-US" sz="2300" u="sng" dirty="0"/>
              <a:t>Change in R/L       </a:t>
            </a:r>
          </a:p>
          <a:p>
            <a:pPr marL="812800" indent="-812800">
              <a:lnSpc>
                <a:spcPct val="90000"/>
              </a:lnSpc>
            </a:pPr>
            <a:r>
              <a:rPr lang="en-US" sz="2300" dirty="0"/>
              <a:t>Over time the dependency ratio has increased due to increasing longevity of pensioners (higher R), immigration changes, lower birthrate (lower L)</a:t>
            </a:r>
          </a:p>
          <a:p>
            <a:pPr marL="812800" indent="-812800">
              <a:lnSpc>
                <a:spcPct val="90000"/>
              </a:lnSpc>
            </a:pPr>
            <a:r>
              <a:rPr lang="en-US" sz="2300" dirty="0"/>
              <a:t>In 1997 R/L equaled .29, meaning there were .29 pensioners for every worker, or 3.4 workers for every pensioner</a:t>
            </a:r>
          </a:p>
          <a:p>
            <a:pPr marL="812800" indent="-812800">
              <a:lnSpc>
                <a:spcPct val="90000"/>
              </a:lnSpc>
            </a:pPr>
            <a:r>
              <a:rPr lang="en-US" sz="2300" dirty="0"/>
              <a:t>By 2030, R/L will equal 0.5, which means 0.5 pensioners for every worker, or 2 workers for every pensioner</a:t>
            </a:r>
          </a:p>
          <a:p>
            <a:pPr marL="812800" indent="-812800">
              <a:lnSpc>
                <a:spcPct val="90000"/>
              </a:lnSpc>
              <a:buFontTx/>
              <a:buNone/>
            </a:pPr>
            <a:r>
              <a:rPr lang="en-US" sz="2300" dirty="0"/>
              <a:t>If no other change takes place taxes would have to rise</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a:xfrm>
            <a:off x="457200" y="381000"/>
            <a:ext cx="8229600" cy="5745163"/>
          </a:xfrm>
        </p:spPr>
        <p:txBody>
          <a:bodyPr/>
          <a:lstStyle/>
          <a:p>
            <a:pPr>
              <a:buFontTx/>
              <a:buNone/>
            </a:pPr>
            <a:r>
              <a:rPr lang="en-US" sz="4000" u="sng" dirty="0"/>
              <a:t>Change in B/W</a:t>
            </a:r>
          </a:p>
          <a:p>
            <a:r>
              <a:rPr lang="en-US" sz="4000" dirty="0"/>
              <a:t>Social Security benefits increased sharply in the late 1960’s and was indexed to the inflation rate in 1972</a:t>
            </a:r>
          </a:p>
          <a:p>
            <a:r>
              <a:rPr lang="en-US" sz="4000" dirty="0"/>
              <a:t>Real wages do not grow as fast now as in previous decades</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74638"/>
            <a:ext cx="8229600" cy="715962"/>
          </a:xfrm>
        </p:spPr>
        <p:txBody>
          <a:bodyPr/>
          <a:lstStyle/>
          <a:p>
            <a:pPr algn="l"/>
            <a:r>
              <a:rPr lang="en-US" sz="3600"/>
              <a:t>Social Security</a:t>
            </a:r>
          </a:p>
        </p:txBody>
      </p:sp>
      <p:sp>
        <p:nvSpPr>
          <p:cNvPr id="82947" name="Rectangle 3"/>
          <p:cNvSpPr>
            <a:spLocks noGrp="1" noChangeArrowheads="1"/>
          </p:cNvSpPr>
          <p:nvPr>
            <p:ph type="body" idx="1"/>
          </p:nvPr>
        </p:nvSpPr>
        <p:spPr>
          <a:xfrm>
            <a:off x="457200" y="1066800"/>
            <a:ext cx="8229600" cy="5059363"/>
          </a:xfrm>
        </p:spPr>
        <p:txBody>
          <a:bodyPr/>
          <a:lstStyle/>
          <a:p>
            <a:pPr marL="609600" indent="-609600">
              <a:buFontTx/>
              <a:buNone/>
            </a:pPr>
            <a:r>
              <a:rPr lang="en-US" sz="2400" dirty="0"/>
              <a:t>Notes:</a:t>
            </a:r>
          </a:p>
          <a:p>
            <a:pPr marL="609600" indent="-609600"/>
            <a:r>
              <a:rPr lang="en-US" sz="2400" dirty="0"/>
              <a:t>OASDI and UI began in 1935 under the Social Security Act; HI added during the 1960’s.</a:t>
            </a:r>
          </a:p>
          <a:p>
            <a:pPr marL="609600" indent="-609600"/>
            <a:r>
              <a:rPr lang="en-US" sz="2400" dirty="0"/>
              <a:t>Programs are not means tested.  Many more people fall under program at some point in their lives than is the case for means tested programs.</a:t>
            </a:r>
          </a:p>
          <a:p>
            <a:pPr marL="609600" indent="-609600"/>
            <a:r>
              <a:rPr lang="en-US" sz="2400" dirty="0"/>
              <a:t>Programs are financed separately from the rest of the federal government through payroll taxes.  Programs have their own dedicated stream of revenue.</a:t>
            </a:r>
          </a:p>
          <a:p>
            <a:pPr marL="609600" indent="-609600"/>
            <a:r>
              <a:rPr lang="en-US" sz="2400" dirty="0"/>
              <a:t>Unemployment insurance is financed from taxes levied only on employers.</a:t>
            </a:r>
          </a:p>
          <a:p>
            <a:pPr marL="609600" indent="-609600">
              <a:buFontTx/>
              <a:buAutoNum type="alphaUcPeriod"/>
            </a:pPr>
            <a:endParaRPr lang="en-US" sz="2400" dirty="0"/>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274638"/>
            <a:ext cx="8229600" cy="868362"/>
          </a:xfrm>
        </p:spPr>
        <p:txBody>
          <a:bodyPr/>
          <a:lstStyle/>
          <a:p>
            <a:pPr algn="l"/>
            <a:r>
              <a:rPr lang="en-US" dirty="0"/>
              <a:t>Future of Social Security</a:t>
            </a:r>
          </a:p>
        </p:txBody>
      </p:sp>
      <p:sp>
        <p:nvSpPr>
          <p:cNvPr id="120835" name="Rectangle 3"/>
          <p:cNvSpPr>
            <a:spLocks noGrp="1" noChangeArrowheads="1"/>
          </p:cNvSpPr>
          <p:nvPr>
            <p:ph type="body" idx="1"/>
          </p:nvPr>
        </p:nvSpPr>
        <p:spPr>
          <a:xfrm>
            <a:off x="457200" y="1295400"/>
            <a:ext cx="8229600" cy="4830763"/>
          </a:xfrm>
        </p:spPr>
        <p:txBody>
          <a:bodyPr/>
          <a:lstStyle/>
          <a:p>
            <a:pPr>
              <a:buSzPct val="90000"/>
            </a:pPr>
            <a:r>
              <a:rPr lang="en-US" sz="2800" dirty="0">
                <a:hlinkClick r:id="rId2"/>
              </a:rPr>
              <a:t>Social Security Administration projects </a:t>
            </a:r>
            <a:r>
              <a:rPr lang="en-US" sz="2800" dirty="0"/>
              <a:t>yearly OASDI outlays will exceed non-interest income into the future</a:t>
            </a:r>
          </a:p>
          <a:p>
            <a:pPr>
              <a:buSzPct val="90000"/>
            </a:pPr>
            <a:r>
              <a:rPr lang="en-US" sz="2800" dirty="0"/>
              <a:t>Demographic changes and changes in economy point to decreasing return to Social Security System</a:t>
            </a:r>
          </a:p>
          <a:p>
            <a:pPr>
              <a:buSzPct val="90000"/>
            </a:pPr>
            <a:r>
              <a:rPr lang="en-US" sz="2800" dirty="0"/>
              <a:t>In order to respond to an increasing proportion elderly and stagnating wages, taxes must be increased or benefits cut; either change decreases return to system</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body" idx="1"/>
          </p:nvPr>
        </p:nvSpPr>
        <p:spPr>
          <a:xfrm>
            <a:off x="457200" y="381000"/>
            <a:ext cx="8229600" cy="5745163"/>
          </a:xfrm>
        </p:spPr>
        <p:txBody>
          <a:bodyPr/>
          <a:lstStyle/>
          <a:p>
            <a:pPr algn="ctr">
              <a:buFontTx/>
              <a:buNone/>
            </a:pPr>
            <a:r>
              <a:rPr lang="en-US" sz="8800" dirty="0">
                <a:solidFill>
                  <a:schemeClr val="accent2"/>
                </a:solidFill>
              </a:rPr>
              <a:t>Possible Changes to System</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457200" y="1066800"/>
            <a:ext cx="8229600" cy="5059363"/>
          </a:xfrm>
        </p:spPr>
        <p:txBody>
          <a:bodyPr/>
          <a:lstStyle/>
          <a:p>
            <a:r>
              <a:rPr lang="en-US"/>
              <a:t>The largest part of OASDI is the old age pension.</a:t>
            </a:r>
          </a:p>
          <a:p>
            <a:r>
              <a:rPr lang="en-US"/>
              <a:t>The pension one receives is tied to the amount the person pays in payroll taxes over working life.</a:t>
            </a:r>
          </a:p>
          <a:p>
            <a:r>
              <a:rPr lang="en-US"/>
              <a:t>To collect pension benefits, a person must have worked and paid payroll tax for approximately 10 years and be 62 years or older.</a:t>
            </a:r>
          </a:p>
        </p:txBody>
      </p:sp>
      <p:sp>
        <p:nvSpPr>
          <p:cNvPr id="83972" name="Rectangle 4"/>
          <p:cNvSpPr>
            <a:spLocks noGrp="1" noChangeArrowheads="1"/>
          </p:cNvSpPr>
          <p:nvPr>
            <p:ph type="title"/>
          </p:nvPr>
        </p:nvSpPr>
        <p:spPr>
          <a:xfrm>
            <a:off x="457200" y="274638"/>
            <a:ext cx="8229600" cy="639762"/>
          </a:xfrm>
          <a:noFill/>
          <a:ln/>
        </p:spPr>
        <p:txBody>
          <a:bodyPr/>
          <a:lstStyle/>
          <a:p>
            <a:pPr algn="l"/>
            <a:r>
              <a:rPr lang="en-US" sz="4000"/>
              <a:t>Social Security</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274638"/>
            <a:ext cx="8229600" cy="792162"/>
          </a:xfrm>
        </p:spPr>
        <p:txBody>
          <a:bodyPr/>
          <a:lstStyle/>
          <a:p>
            <a:pPr algn="l"/>
            <a:r>
              <a:rPr lang="en-US" dirty="0"/>
              <a:t>Social Security</a:t>
            </a:r>
          </a:p>
        </p:txBody>
      </p:sp>
      <p:sp>
        <p:nvSpPr>
          <p:cNvPr id="114691" name="Rectangle 3"/>
          <p:cNvSpPr>
            <a:spLocks noGrp="1" noChangeArrowheads="1"/>
          </p:cNvSpPr>
          <p:nvPr>
            <p:ph type="body" idx="1"/>
          </p:nvPr>
        </p:nvSpPr>
        <p:spPr>
          <a:xfrm>
            <a:off x="304800" y="1219200"/>
            <a:ext cx="8229600" cy="4754563"/>
          </a:xfrm>
        </p:spPr>
        <p:txBody>
          <a:bodyPr/>
          <a:lstStyle/>
          <a:p>
            <a:pPr>
              <a:lnSpc>
                <a:spcPct val="80000"/>
              </a:lnSpc>
            </a:pPr>
            <a:r>
              <a:rPr lang="en-US" sz="4000" dirty="0"/>
              <a:t>The payroll tax for OASDI is 6.2% of wage earnings paid each by the employer and employee</a:t>
            </a:r>
          </a:p>
          <a:p>
            <a:pPr marL="0" indent="0">
              <a:lnSpc>
                <a:spcPct val="80000"/>
              </a:lnSpc>
              <a:buNone/>
            </a:pPr>
            <a:endParaRPr lang="en-US" sz="2800" dirty="0"/>
          </a:p>
          <a:p>
            <a:pPr>
              <a:lnSpc>
                <a:spcPct val="80000"/>
              </a:lnSpc>
            </a:pPr>
            <a:r>
              <a:rPr lang="en-US" sz="4000" dirty="0"/>
              <a:t>Tax equals 12.4 cents of each dollar of labor earnings</a:t>
            </a:r>
          </a:p>
          <a:p>
            <a:pPr marL="0" indent="0">
              <a:lnSpc>
                <a:spcPct val="80000"/>
              </a:lnSpc>
              <a:buNone/>
            </a:pPr>
            <a:endParaRPr lang="en-US" dirty="0"/>
          </a:p>
          <a:p>
            <a:pPr>
              <a:lnSpc>
                <a:spcPct val="80000"/>
              </a:lnSpc>
            </a:pPr>
            <a:r>
              <a:rPr lang="en-US" sz="4000" dirty="0"/>
              <a:t>The tax is levied only on earnings up to $14a7,000 </a:t>
            </a:r>
            <a:r>
              <a:rPr lang="en-US" sz="4000" dirty="0">
                <a:hlinkClick r:id="rId3"/>
              </a:rPr>
              <a:t>as of 2022</a:t>
            </a:r>
            <a:endParaRPr lang="en-US" sz="40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a:t>Social Security</a:t>
            </a:r>
          </a:p>
        </p:txBody>
      </p:sp>
      <p:sp>
        <p:nvSpPr>
          <p:cNvPr id="3" name="Content Placeholder 2"/>
          <p:cNvSpPr>
            <a:spLocks noGrp="1"/>
          </p:cNvSpPr>
          <p:nvPr>
            <p:ph idx="1"/>
          </p:nvPr>
        </p:nvSpPr>
        <p:spPr>
          <a:xfrm>
            <a:off x="457200" y="1371600"/>
            <a:ext cx="8229600" cy="4754563"/>
          </a:xfrm>
        </p:spPr>
        <p:txBody>
          <a:bodyPr/>
          <a:lstStyle/>
          <a:p>
            <a:pPr>
              <a:lnSpc>
                <a:spcPct val="80000"/>
              </a:lnSpc>
            </a:pPr>
            <a:r>
              <a:rPr lang="en-US" sz="3600" dirty="0"/>
              <a:t>There is an additional tax for Medicare (2.9%) that’s shared between employer and employee and applies to all earnings</a:t>
            </a:r>
          </a:p>
          <a:p>
            <a:pPr>
              <a:lnSpc>
                <a:spcPct val="80000"/>
              </a:lnSpc>
            </a:pPr>
            <a:r>
              <a:rPr lang="en-US" sz="3600" dirty="0"/>
              <a:t>High wage earners pay an extra .9% surtax on wages past certain </a:t>
            </a:r>
            <a:r>
              <a:rPr lang="en-US" sz="3600" dirty="0">
                <a:hlinkClick r:id="rId2"/>
              </a:rPr>
              <a:t>thresholds</a:t>
            </a:r>
            <a:r>
              <a:rPr lang="en-US" sz="3600" dirty="0"/>
              <a:t> </a:t>
            </a:r>
          </a:p>
          <a:p>
            <a:pPr>
              <a:lnSpc>
                <a:spcPct val="80000"/>
              </a:lnSpc>
            </a:pPr>
            <a:r>
              <a:rPr lang="en-US" sz="3600" dirty="0"/>
              <a:t>OASDI is moderately pro-poor</a:t>
            </a:r>
          </a:p>
          <a:p>
            <a:pPr lvl="1">
              <a:lnSpc>
                <a:spcPct val="80000"/>
              </a:lnSpc>
            </a:pPr>
            <a:r>
              <a:rPr lang="en-US" sz="3200" dirty="0"/>
              <a:t>Low wage earners get a higher pension relative to career contributions than is the case for high wage earners</a:t>
            </a:r>
          </a:p>
          <a:p>
            <a:pPr marL="457200" lvl="1" indent="0">
              <a:lnSpc>
                <a:spcPct val="80000"/>
              </a:lnSpc>
              <a:buNone/>
            </a:pPr>
            <a:endParaRPr lang="en-US" sz="2400" dirty="0"/>
          </a:p>
          <a:p>
            <a:endParaRPr lang="en-US" dirty="0"/>
          </a:p>
        </p:txBody>
      </p:sp>
    </p:spTree>
    <p:extLst>
      <p:ext uri="{BB962C8B-B14F-4D97-AF65-F5344CB8AC3E}">
        <p14:creationId xmlns:p14="http://schemas.microsoft.com/office/powerpoint/2010/main" val="24523831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74638"/>
            <a:ext cx="8229600" cy="639762"/>
          </a:xfrm>
        </p:spPr>
        <p:txBody>
          <a:bodyPr/>
          <a:lstStyle/>
          <a:p>
            <a:pPr algn="l"/>
            <a:r>
              <a:rPr lang="en-US" sz="4000" dirty="0"/>
              <a:t>Social Security</a:t>
            </a:r>
          </a:p>
        </p:txBody>
      </p:sp>
      <p:sp>
        <p:nvSpPr>
          <p:cNvPr id="84995" name="Rectangle 3"/>
          <p:cNvSpPr>
            <a:spLocks noGrp="1" noChangeArrowheads="1"/>
          </p:cNvSpPr>
          <p:nvPr>
            <p:ph type="body" idx="1"/>
          </p:nvPr>
        </p:nvSpPr>
        <p:spPr>
          <a:xfrm>
            <a:off x="457200" y="990600"/>
            <a:ext cx="8229600" cy="5135563"/>
          </a:xfrm>
        </p:spPr>
        <p:txBody>
          <a:bodyPr/>
          <a:lstStyle/>
          <a:p>
            <a:pPr>
              <a:lnSpc>
                <a:spcPct val="90000"/>
              </a:lnSpc>
              <a:buFontTx/>
              <a:buNone/>
            </a:pPr>
            <a:r>
              <a:rPr lang="en-US" sz="3600" dirty="0"/>
              <a:t>OASDI is a pay as you go system:</a:t>
            </a:r>
          </a:p>
          <a:p>
            <a:pPr lvl="1">
              <a:lnSpc>
                <a:spcPct val="90000"/>
              </a:lnSpc>
            </a:pPr>
            <a:r>
              <a:rPr lang="en-US" sz="3600" dirty="0"/>
              <a:t>Pensions paid out this year are financed by taxes collected this year</a:t>
            </a:r>
          </a:p>
          <a:p>
            <a:pPr lvl="1">
              <a:lnSpc>
                <a:spcPct val="90000"/>
              </a:lnSpc>
            </a:pPr>
            <a:r>
              <a:rPr lang="en-US" sz="3600" dirty="0"/>
              <a:t>By the CBO’s measure, </a:t>
            </a:r>
            <a:r>
              <a:rPr lang="en-US" sz="3600" dirty="0">
                <a:hlinkClick r:id="rId3"/>
              </a:rPr>
              <a:t>OASDI has run surpluses since 1983</a:t>
            </a:r>
            <a:endParaRPr lang="en-US" sz="3600" dirty="0"/>
          </a:p>
          <a:p>
            <a:pPr lvl="1">
              <a:lnSpc>
                <a:spcPct val="90000"/>
              </a:lnSpc>
            </a:pPr>
            <a:r>
              <a:rPr lang="en-US" sz="3600" dirty="0"/>
              <a:t>The Social Security Administration does not include interest income and records deficits since 2010</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marL="457200" lvl="1" indent="0">
              <a:lnSpc>
                <a:spcPct val="90000"/>
              </a:lnSpc>
              <a:buNone/>
            </a:pPr>
            <a:r>
              <a:rPr lang="en-US" sz="3600" dirty="0">
                <a:solidFill>
                  <a:srgbClr val="000000"/>
                </a:solidFill>
              </a:rPr>
              <a:t>OASDI surpluses due to changes put in place starting in 1983</a:t>
            </a:r>
          </a:p>
          <a:p>
            <a:pPr lvl="2">
              <a:lnSpc>
                <a:spcPct val="90000"/>
              </a:lnSpc>
            </a:pPr>
            <a:r>
              <a:rPr lang="en-US" sz="3200" dirty="0">
                <a:solidFill>
                  <a:srgbClr val="000000"/>
                </a:solidFill>
              </a:rPr>
              <a:t>the payroll tax rate increased </a:t>
            </a:r>
          </a:p>
          <a:p>
            <a:pPr lvl="2">
              <a:lnSpc>
                <a:spcPct val="90000"/>
              </a:lnSpc>
            </a:pPr>
            <a:r>
              <a:rPr lang="en-US" sz="3200" dirty="0">
                <a:solidFill>
                  <a:srgbClr val="000000"/>
                </a:solidFill>
              </a:rPr>
              <a:t>retirement year for full eligibility began to rise</a:t>
            </a:r>
          </a:p>
          <a:p>
            <a:pPr marL="457200" lvl="1" indent="0">
              <a:lnSpc>
                <a:spcPct val="90000"/>
              </a:lnSpc>
              <a:buNone/>
            </a:pPr>
            <a:r>
              <a:rPr lang="en-US" sz="3200" dirty="0">
                <a:solidFill>
                  <a:srgbClr val="000000"/>
                </a:solidFill>
              </a:rPr>
              <a:t>For example, those born after 1960 will have to wait until age 67 to get full retirement income.</a:t>
            </a:r>
          </a:p>
        </p:txBody>
      </p:sp>
      <p:sp>
        <p:nvSpPr>
          <p:cNvPr id="5" name="Rectangle 2"/>
          <p:cNvSpPr>
            <a:spLocks noGrp="1" noChangeArrowheads="1"/>
          </p:cNvSpPr>
          <p:nvPr>
            <p:ph type="title"/>
          </p:nvPr>
        </p:nvSpPr>
        <p:spPr>
          <a:xfrm>
            <a:off x="457200" y="274638"/>
            <a:ext cx="8229600" cy="792162"/>
          </a:xfrm>
        </p:spPr>
        <p:txBody>
          <a:bodyPr/>
          <a:lstStyle/>
          <a:p>
            <a:pPr algn="l"/>
            <a:r>
              <a:rPr lang="en-US" sz="4000" dirty="0"/>
              <a:t>Social Security</a:t>
            </a:r>
          </a:p>
        </p:txBody>
      </p:sp>
    </p:spTree>
    <p:extLst>
      <p:ext uri="{BB962C8B-B14F-4D97-AF65-F5344CB8AC3E}">
        <p14:creationId xmlns:p14="http://schemas.microsoft.com/office/powerpoint/2010/main" val="388916608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274638"/>
            <a:ext cx="8229600" cy="792162"/>
          </a:xfrm>
        </p:spPr>
        <p:txBody>
          <a:bodyPr/>
          <a:lstStyle/>
          <a:p>
            <a:pPr algn="l"/>
            <a:r>
              <a:rPr lang="en-US" sz="4000"/>
              <a:t>Social Security</a:t>
            </a:r>
          </a:p>
        </p:txBody>
      </p:sp>
      <p:sp>
        <p:nvSpPr>
          <p:cNvPr id="89091" name="Rectangle 3"/>
          <p:cNvSpPr>
            <a:spLocks noGrp="1" noChangeArrowheads="1"/>
          </p:cNvSpPr>
          <p:nvPr>
            <p:ph type="body" idx="1"/>
          </p:nvPr>
        </p:nvSpPr>
        <p:spPr>
          <a:xfrm>
            <a:off x="457200" y="1066800"/>
            <a:ext cx="8229600" cy="5059363"/>
          </a:xfrm>
        </p:spPr>
        <p:txBody>
          <a:bodyPr/>
          <a:lstStyle/>
          <a:p>
            <a:r>
              <a:rPr lang="en-US" dirty="0"/>
              <a:t>Excess OASDI funds are used to purchase special government bonds – which amounts to the federal government owing money to itself.</a:t>
            </a:r>
          </a:p>
          <a:p>
            <a:r>
              <a:rPr lang="en-US" dirty="0"/>
              <a:t>The OASDI “fund” is small and would last a few months if pension funded only through bond savings</a:t>
            </a:r>
          </a:p>
          <a:p>
            <a:r>
              <a:rPr lang="en-US" dirty="0"/>
              <a:t>Although Social Security has own revenue stream and “fund,” its surplus is counted in calculating US budget deficit</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1997 Federal Budget (in billions)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0114270"/>
              </p:ext>
            </p:extLst>
          </p:nvPr>
        </p:nvGraphicFramePr>
        <p:xfrm>
          <a:off x="457200" y="1600200"/>
          <a:ext cx="8305800" cy="1859280"/>
        </p:xfrm>
        <a:graphic>
          <a:graphicData uri="http://schemas.openxmlformats.org/drawingml/2006/table">
            <a:tbl>
              <a:tblPr firstRow="1" bandRow="1">
                <a:tableStyleId>{FABFCF23-3B69-468F-B69F-88F6DE6A72F2}</a:tableStyleId>
              </a:tblPr>
              <a:tblGrid>
                <a:gridCol w="1384300">
                  <a:extLst>
                    <a:ext uri="{9D8B030D-6E8A-4147-A177-3AD203B41FA5}">
                      <a16:colId xmlns:a16="http://schemas.microsoft.com/office/drawing/2014/main" val="20000"/>
                    </a:ext>
                  </a:extLst>
                </a:gridCol>
                <a:gridCol w="1384300">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gridCol w="1384300">
                  <a:extLst>
                    <a:ext uri="{9D8B030D-6E8A-4147-A177-3AD203B41FA5}">
                      <a16:colId xmlns:a16="http://schemas.microsoft.com/office/drawing/2014/main" val="20005"/>
                    </a:ext>
                  </a:extLst>
                </a:gridCol>
              </a:tblGrid>
              <a:tr h="609600">
                <a:tc>
                  <a:txBody>
                    <a:bodyPr/>
                    <a:lstStyle/>
                    <a:p>
                      <a:endParaRPr lang="en-US" dirty="0"/>
                    </a:p>
                  </a:txBody>
                  <a:tcPr/>
                </a:tc>
                <a:tc>
                  <a:txBody>
                    <a:bodyPr/>
                    <a:lstStyle/>
                    <a:p>
                      <a:endParaRPr lang="en-US" dirty="0"/>
                    </a:p>
                  </a:txBody>
                  <a:tcPr/>
                </a:tc>
                <a:tc gridSpan="3">
                  <a:txBody>
                    <a:bodyPr/>
                    <a:lstStyle/>
                    <a:p>
                      <a:r>
                        <a:rPr lang="en-US" sz="2000" dirty="0">
                          <a:solidFill>
                            <a:schemeClr val="tx1"/>
                          </a:solidFill>
                        </a:rPr>
                        <a:t>Deficit</a:t>
                      </a:r>
                      <a:r>
                        <a:rPr lang="en-US" sz="2000" baseline="0" dirty="0">
                          <a:solidFill>
                            <a:schemeClr val="tx1"/>
                          </a:solidFill>
                        </a:rPr>
                        <a:t> or Surplus</a:t>
                      </a:r>
                      <a:endParaRPr lang="en-US" dirty="0">
                        <a:solidFill>
                          <a:schemeClr val="tx1"/>
                        </a:solidFill>
                      </a:endParaRPr>
                    </a:p>
                  </a:txBody>
                  <a:tcPr anchor="b">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609600">
                <a:tc>
                  <a:txBody>
                    <a:bodyPr/>
                    <a:lstStyle/>
                    <a:p>
                      <a:pPr algn="ctr"/>
                      <a:r>
                        <a:rPr lang="en-US" sz="1800" dirty="0">
                          <a:solidFill>
                            <a:srgbClr val="002060"/>
                          </a:solidFill>
                        </a:rPr>
                        <a:t>Revenues</a:t>
                      </a:r>
                    </a:p>
                  </a:txBody>
                  <a:tcPr anchor="ctr"/>
                </a:tc>
                <a:tc>
                  <a:txBody>
                    <a:bodyPr/>
                    <a:lstStyle/>
                    <a:p>
                      <a:pPr algn="ctr"/>
                      <a:r>
                        <a:rPr lang="en-US" sz="1800" dirty="0">
                          <a:solidFill>
                            <a:srgbClr val="002060"/>
                          </a:solidFill>
                        </a:rPr>
                        <a:t>Outlays</a:t>
                      </a:r>
                    </a:p>
                  </a:txBody>
                  <a:tcPr anchor="ctr"/>
                </a:tc>
                <a:tc>
                  <a:txBody>
                    <a:bodyPr/>
                    <a:lstStyle/>
                    <a:p>
                      <a:pPr algn="ctr"/>
                      <a:r>
                        <a:rPr lang="en-US" sz="1800" dirty="0">
                          <a:solidFill>
                            <a:srgbClr val="002060"/>
                          </a:solidFill>
                        </a:rPr>
                        <a:t>On-Budget</a:t>
                      </a:r>
                    </a:p>
                  </a:txBody>
                  <a:tcPr anchor="ctr">
                    <a:lnT w="12700" cap="flat" cmpd="sng" algn="ctr">
                      <a:solidFill>
                        <a:schemeClr val="tx1"/>
                      </a:solidFill>
                      <a:prstDash val="solid"/>
                      <a:round/>
                      <a:headEnd type="none" w="med" len="med"/>
                      <a:tailEnd type="none" w="med" len="med"/>
                    </a:lnT>
                  </a:tcPr>
                </a:tc>
                <a:tc>
                  <a:txBody>
                    <a:bodyPr/>
                    <a:lstStyle/>
                    <a:p>
                      <a:pPr algn="ctr"/>
                      <a:r>
                        <a:rPr lang="en-US" sz="1800" dirty="0">
                          <a:solidFill>
                            <a:srgbClr val="002060"/>
                          </a:solidFill>
                        </a:rPr>
                        <a:t>Social Security</a:t>
                      </a:r>
                    </a:p>
                  </a:txBody>
                  <a:tcPr anchor="ctr">
                    <a:lnT w="12700" cap="flat" cmpd="sng" algn="ctr">
                      <a:solidFill>
                        <a:schemeClr val="tx1"/>
                      </a:solidFill>
                      <a:prstDash val="solid"/>
                      <a:round/>
                      <a:headEnd type="none" w="med" len="med"/>
                      <a:tailEnd type="none" w="med" len="med"/>
                    </a:lnT>
                  </a:tcPr>
                </a:tc>
                <a:tc>
                  <a:txBody>
                    <a:bodyPr/>
                    <a:lstStyle/>
                    <a:p>
                      <a:pPr algn="ctr"/>
                      <a:r>
                        <a:rPr lang="en-US" sz="1800" dirty="0">
                          <a:solidFill>
                            <a:srgbClr val="002060"/>
                          </a:solidFill>
                        </a:rPr>
                        <a:t>Postal</a:t>
                      </a:r>
                      <a:r>
                        <a:rPr lang="en-US" sz="1800" baseline="0" dirty="0">
                          <a:solidFill>
                            <a:srgbClr val="002060"/>
                          </a:solidFill>
                        </a:rPr>
                        <a:t> Service</a:t>
                      </a:r>
                      <a:endParaRPr lang="en-US" sz="1800" dirty="0">
                        <a:solidFill>
                          <a:srgbClr val="002060"/>
                        </a:solidFill>
                      </a:endParaRPr>
                    </a:p>
                  </a:txBody>
                  <a:tcPr anchor="ctr">
                    <a:lnT w="12700" cap="flat" cmpd="sng" algn="ctr">
                      <a:solidFill>
                        <a:schemeClr val="tx1"/>
                      </a:solidFill>
                      <a:prstDash val="solid"/>
                      <a:round/>
                      <a:headEnd type="none" w="med" len="med"/>
                      <a:tailEnd type="none" w="med" len="med"/>
                    </a:lnT>
                  </a:tcPr>
                </a:tc>
                <a:tc>
                  <a:txBody>
                    <a:bodyPr/>
                    <a:lstStyle/>
                    <a:p>
                      <a:pPr algn="ctr"/>
                      <a:r>
                        <a:rPr lang="en-US" sz="1800" dirty="0">
                          <a:solidFill>
                            <a:srgbClr val="002060"/>
                          </a:solidFill>
                        </a:rPr>
                        <a:t>Total</a:t>
                      </a:r>
                    </a:p>
                  </a:txBody>
                  <a:tcPr anchor="ctr"/>
                </a:tc>
                <a:extLst>
                  <a:ext uri="{0D108BD9-81ED-4DB2-BD59-A6C34878D82A}">
                    <a16:rowId xmlns:a16="http://schemas.microsoft.com/office/drawing/2014/main" val="10001"/>
                  </a:ext>
                </a:extLst>
              </a:tr>
              <a:tr h="609600">
                <a:tc>
                  <a:txBody>
                    <a:bodyPr/>
                    <a:lstStyle/>
                    <a:p>
                      <a:pPr algn="ctr" fontAlgn="b"/>
                      <a:r>
                        <a:rPr lang="en-US" sz="2800" b="0" i="0" u="none" strike="noStrike" dirty="0">
                          <a:solidFill>
                            <a:srgbClr val="000000"/>
                          </a:solidFill>
                          <a:effectLst/>
                          <a:latin typeface="Arial"/>
                        </a:rPr>
                        <a:t>1,579.2</a:t>
                      </a:r>
                    </a:p>
                  </a:txBody>
                  <a:tcPr marL="9525" marR="9525" marT="9525" marB="0" anchor="ctr"/>
                </a:tc>
                <a:tc>
                  <a:txBody>
                    <a:bodyPr/>
                    <a:lstStyle/>
                    <a:p>
                      <a:pPr algn="ctr" fontAlgn="b"/>
                      <a:r>
                        <a:rPr lang="en-US" sz="2800" b="0" i="0" u="none" strike="noStrike" dirty="0">
                          <a:solidFill>
                            <a:srgbClr val="000000"/>
                          </a:solidFill>
                          <a:effectLst/>
                          <a:latin typeface="Arial"/>
                        </a:rPr>
                        <a:t>1,601.1</a:t>
                      </a:r>
                    </a:p>
                  </a:txBody>
                  <a:tcPr marL="9525" marR="9525" marT="9525" marB="0" anchor="ctr"/>
                </a:tc>
                <a:tc>
                  <a:txBody>
                    <a:bodyPr/>
                    <a:lstStyle/>
                    <a:p>
                      <a:pPr algn="ctr" fontAlgn="b"/>
                      <a:r>
                        <a:rPr lang="en-US" sz="2800" b="0" i="0" u="none" strike="noStrike" dirty="0">
                          <a:solidFill>
                            <a:srgbClr val="000000"/>
                          </a:solidFill>
                          <a:effectLst/>
                          <a:latin typeface="Arial"/>
                        </a:rPr>
                        <a:t>-103.2</a:t>
                      </a:r>
                    </a:p>
                  </a:txBody>
                  <a:tcPr marL="9525" marR="9525" marT="9525" marB="0" anchor="ctr"/>
                </a:tc>
                <a:tc>
                  <a:txBody>
                    <a:bodyPr/>
                    <a:lstStyle/>
                    <a:p>
                      <a:pPr algn="ctr" fontAlgn="b"/>
                      <a:r>
                        <a:rPr lang="en-US" sz="2800" b="0" i="0" u="none" strike="noStrike" dirty="0">
                          <a:solidFill>
                            <a:srgbClr val="000000"/>
                          </a:solidFill>
                          <a:effectLst/>
                          <a:latin typeface="Arial"/>
                        </a:rPr>
                        <a:t>81.3</a:t>
                      </a:r>
                    </a:p>
                  </a:txBody>
                  <a:tcPr marL="9525" marR="9525" marT="9525" marB="0" anchor="ctr"/>
                </a:tc>
                <a:tc>
                  <a:txBody>
                    <a:bodyPr/>
                    <a:lstStyle/>
                    <a:p>
                      <a:pPr algn="ctr" fontAlgn="b"/>
                      <a:r>
                        <a:rPr lang="en-US" sz="2800" b="0" i="0" u="none" strike="noStrike" dirty="0">
                          <a:solidFill>
                            <a:srgbClr val="000000"/>
                          </a:solidFill>
                          <a:effectLst/>
                          <a:latin typeface="Arial"/>
                        </a:rPr>
                        <a:t>0.0</a:t>
                      </a:r>
                    </a:p>
                  </a:txBody>
                  <a:tcPr marL="9525" marR="9525" marT="9525" marB="0" anchor="ctr"/>
                </a:tc>
                <a:tc>
                  <a:txBody>
                    <a:bodyPr/>
                    <a:lstStyle/>
                    <a:p>
                      <a:pPr algn="ctr" fontAlgn="b"/>
                      <a:r>
                        <a:rPr lang="en-US" sz="2800" b="0" i="0" u="none" strike="noStrike" dirty="0">
                          <a:solidFill>
                            <a:srgbClr val="000000"/>
                          </a:solidFill>
                          <a:effectLst/>
                          <a:latin typeface="Arial"/>
                        </a:rPr>
                        <a:t>-21.9</a:t>
                      </a:r>
                    </a:p>
                  </a:txBody>
                  <a:tcPr marL="9525" marR="9525" marT="9525" marB="0" anchor="ctr"/>
                </a:tc>
                <a:extLst>
                  <a:ext uri="{0D108BD9-81ED-4DB2-BD59-A6C34878D82A}">
                    <a16:rowId xmlns:a16="http://schemas.microsoft.com/office/drawing/2014/main" val="10002"/>
                  </a:ext>
                </a:extLst>
              </a:tr>
            </a:tbl>
          </a:graphicData>
        </a:graphic>
      </p:graphicFrame>
      <p:sp>
        <p:nvSpPr>
          <p:cNvPr id="5" name="Rectangle 4"/>
          <p:cNvSpPr/>
          <p:nvPr/>
        </p:nvSpPr>
        <p:spPr>
          <a:xfrm>
            <a:off x="381000" y="3861573"/>
            <a:ext cx="8382000" cy="1384995"/>
          </a:xfrm>
          <a:prstGeom prst="rect">
            <a:avLst/>
          </a:prstGeom>
        </p:spPr>
        <p:txBody>
          <a:bodyPr wrap="square">
            <a:spAutoFit/>
          </a:bodyPr>
          <a:lstStyle/>
          <a:p>
            <a:r>
              <a:rPr lang="en-US" sz="2800" dirty="0"/>
              <a:t>Social Security is thought as a separate trust fund but its surpluses are counted in yearly calculation of federal government deficit</a:t>
            </a:r>
          </a:p>
        </p:txBody>
      </p:sp>
    </p:spTree>
    <p:extLst>
      <p:ext uri="{BB962C8B-B14F-4D97-AF65-F5344CB8AC3E}">
        <p14:creationId xmlns:p14="http://schemas.microsoft.com/office/powerpoint/2010/main" val="1008313535"/>
      </p:ext>
    </p:extLst>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1544</TotalTime>
  <Words>1125</Words>
  <Application>Microsoft Office PowerPoint</Application>
  <PresentationFormat>On-screen Show (4:3)</PresentationFormat>
  <Paragraphs>125</Paragraphs>
  <Slides>21</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Wingdings</vt:lpstr>
      <vt:lpstr>Default Design</vt:lpstr>
      <vt:lpstr>Chart</vt:lpstr>
      <vt:lpstr>Social Security</vt:lpstr>
      <vt:lpstr>Social Security</vt:lpstr>
      <vt:lpstr>Social Security</vt:lpstr>
      <vt:lpstr>Social Security</vt:lpstr>
      <vt:lpstr>Social Security</vt:lpstr>
      <vt:lpstr>Social Security</vt:lpstr>
      <vt:lpstr>Social Security</vt:lpstr>
      <vt:lpstr>Social Security</vt:lpstr>
      <vt:lpstr>1997 Federal Budget (in billions)</vt:lpstr>
      <vt:lpstr>Social Security</vt:lpstr>
      <vt:lpstr>Rate of Return to Social Security</vt:lpstr>
      <vt:lpstr>Future Value Equation</vt:lpstr>
      <vt:lpstr>Rate of Return</vt:lpstr>
      <vt:lpstr>Rate of Return to Social Security</vt:lpstr>
      <vt:lpstr>Program Changes in OASDI and  Demographics</vt:lpstr>
      <vt:lpstr>Program Changes in OASDI and  Demographics</vt:lpstr>
      <vt:lpstr>Program Changes in OASDI and  Demographics</vt:lpstr>
      <vt:lpstr>Program Changes in OASDI and  Demographics</vt:lpstr>
      <vt:lpstr>PowerPoint Presentation</vt:lpstr>
      <vt:lpstr>Future of Social Security</vt:lpstr>
      <vt:lpstr>PowerPoint Presentation</vt:lpstr>
    </vt:vector>
  </TitlesOfParts>
  <Company>CSLA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Federal Government Income Support Programs</dc:title>
  <dc:creator>Cal State L.A.</dc:creator>
  <cp:lastModifiedBy>Finney, Miles</cp:lastModifiedBy>
  <cp:revision>161</cp:revision>
  <dcterms:created xsi:type="dcterms:W3CDTF">2004-10-26T21:15:25Z</dcterms:created>
  <dcterms:modified xsi:type="dcterms:W3CDTF">2021-10-26T20:29:41Z</dcterms:modified>
</cp:coreProperties>
</file>