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56" r:id="rId2"/>
    <p:sldId id="307" r:id="rId3"/>
    <p:sldId id="314" r:id="rId4"/>
    <p:sldId id="280" r:id="rId5"/>
    <p:sldId id="279" r:id="rId6"/>
    <p:sldId id="281" r:id="rId7"/>
    <p:sldId id="282" r:id="rId8"/>
    <p:sldId id="285" r:id="rId9"/>
    <p:sldId id="286" r:id="rId10"/>
    <p:sldId id="328" r:id="rId11"/>
    <p:sldId id="343" r:id="rId12"/>
    <p:sldId id="287" r:id="rId13"/>
    <p:sldId id="345" r:id="rId14"/>
    <p:sldId id="346" r:id="rId15"/>
    <p:sldId id="333" r:id="rId16"/>
    <p:sldId id="291" r:id="rId17"/>
    <p:sldId id="318" r:id="rId18"/>
    <p:sldId id="347" r:id="rId19"/>
    <p:sldId id="350" r:id="rId20"/>
    <p:sldId id="292" r:id="rId21"/>
    <p:sldId id="290" r:id="rId22"/>
    <p:sldId id="295" r:id="rId23"/>
    <p:sldId id="296" r:id="rId24"/>
    <p:sldId id="297" r:id="rId25"/>
    <p:sldId id="298" r:id="rId26"/>
    <p:sldId id="277" r:id="rId27"/>
    <p:sldId id="329" r:id="rId28"/>
    <p:sldId id="330" r:id="rId29"/>
    <p:sldId id="300" r:id="rId30"/>
    <p:sldId id="302" r:id="rId31"/>
    <p:sldId id="303" r:id="rId32"/>
    <p:sldId id="312" r:id="rId33"/>
    <p:sldId id="304" r:id="rId34"/>
    <p:sldId id="305" r:id="rId35"/>
    <p:sldId id="311" r:id="rId36"/>
    <p:sldId id="349" r:id="rId37"/>
    <p:sldId id="348" r:id="rId38"/>
    <p:sldId id="319" r:id="rId39"/>
    <p:sldId id="340" r:id="rId40"/>
    <p:sldId id="341" r:id="rId41"/>
    <p:sldId id="342" r:id="rId42"/>
    <p:sldId id="325" r:id="rId43"/>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23" autoAdjust="0"/>
  </p:normalViewPr>
  <p:slideViewPr>
    <p:cSldViewPr>
      <p:cViewPr varScale="1">
        <p:scale>
          <a:sx n="72" d="100"/>
          <a:sy n="72" d="100"/>
        </p:scale>
        <p:origin x="104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4028388" cy="350678"/>
          </a:xfrm>
          <a:prstGeom prst="rect">
            <a:avLst/>
          </a:prstGeom>
          <a:noFill/>
          <a:ln w="9525">
            <a:noFill/>
            <a:miter lim="800000"/>
            <a:headEnd/>
            <a:tailEnd/>
          </a:ln>
          <a:effectLst/>
        </p:spPr>
        <p:txBody>
          <a:bodyPr vert="horz" wrap="square" lIns="93175" tIns="46587" rIns="93175" bIns="46587" numCol="1" anchor="t" anchorCtr="0" compatLnSpc="1">
            <a:prstTxWarp prst="textNoShape">
              <a:avLst/>
            </a:prstTxWarp>
          </a:bodyPr>
          <a:lstStyle>
            <a:lvl1pPr defTabSz="931755">
              <a:defRPr sz="1200"/>
            </a:lvl1pPr>
          </a:lstStyle>
          <a:p>
            <a:endParaRPr lang="en-US"/>
          </a:p>
        </p:txBody>
      </p:sp>
      <p:sp>
        <p:nvSpPr>
          <p:cNvPr id="54275" name="Rectangle 3"/>
          <p:cNvSpPr>
            <a:spLocks noGrp="1" noChangeArrowheads="1"/>
          </p:cNvSpPr>
          <p:nvPr>
            <p:ph type="dt" sz="quarter" idx="1"/>
          </p:nvPr>
        </p:nvSpPr>
        <p:spPr bwMode="auto">
          <a:xfrm>
            <a:off x="5266434" y="0"/>
            <a:ext cx="4028387" cy="350678"/>
          </a:xfrm>
          <a:prstGeom prst="rect">
            <a:avLst/>
          </a:prstGeom>
          <a:noFill/>
          <a:ln w="9525">
            <a:noFill/>
            <a:miter lim="800000"/>
            <a:headEnd/>
            <a:tailEnd/>
          </a:ln>
          <a:effectLst/>
        </p:spPr>
        <p:txBody>
          <a:bodyPr vert="horz" wrap="square" lIns="93175" tIns="46587" rIns="93175" bIns="46587" numCol="1" anchor="t" anchorCtr="0" compatLnSpc="1">
            <a:prstTxWarp prst="textNoShape">
              <a:avLst/>
            </a:prstTxWarp>
          </a:bodyPr>
          <a:lstStyle>
            <a:lvl1pPr algn="r" defTabSz="931755">
              <a:defRPr sz="1200"/>
            </a:lvl1pPr>
          </a:lstStyle>
          <a:p>
            <a:endParaRPr lang="en-US"/>
          </a:p>
        </p:txBody>
      </p:sp>
      <p:sp>
        <p:nvSpPr>
          <p:cNvPr id="54276" name="Rectangle 4"/>
          <p:cNvSpPr>
            <a:spLocks noGrp="1" noChangeArrowheads="1"/>
          </p:cNvSpPr>
          <p:nvPr>
            <p:ph type="ftr" sz="quarter" idx="2"/>
          </p:nvPr>
        </p:nvSpPr>
        <p:spPr bwMode="auto">
          <a:xfrm>
            <a:off x="0" y="6659722"/>
            <a:ext cx="4028388" cy="349099"/>
          </a:xfrm>
          <a:prstGeom prst="rect">
            <a:avLst/>
          </a:prstGeom>
          <a:noFill/>
          <a:ln w="9525">
            <a:noFill/>
            <a:miter lim="800000"/>
            <a:headEnd/>
            <a:tailEnd/>
          </a:ln>
          <a:effectLst/>
        </p:spPr>
        <p:txBody>
          <a:bodyPr vert="horz" wrap="square" lIns="93175" tIns="46587" rIns="93175" bIns="46587" numCol="1" anchor="b" anchorCtr="0" compatLnSpc="1">
            <a:prstTxWarp prst="textNoShape">
              <a:avLst/>
            </a:prstTxWarp>
          </a:bodyPr>
          <a:lstStyle>
            <a:lvl1pPr defTabSz="931755">
              <a:defRPr sz="1200"/>
            </a:lvl1pPr>
          </a:lstStyle>
          <a:p>
            <a:endParaRPr lang="en-US"/>
          </a:p>
        </p:txBody>
      </p:sp>
      <p:sp>
        <p:nvSpPr>
          <p:cNvPr id="54277" name="Rectangle 5"/>
          <p:cNvSpPr>
            <a:spLocks noGrp="1" noChangeArrowheads="1"/>
          </p:cNvSpPr>
          <p:nvPr>
            <p:ph type="sldNum" sz="quarter" idx="3"/>
          </p:nvPr>
        </p:nvSpPr>
        <p:spPr bwMode="auto">
          <a:xfrm>
            <a:off x="5266434" y="6659722"/>
            <a:ext cx="4028387" cy="349099"/>
          </a:xfrm>
          <a:prstGeom prst="rect">
            <a:avLst/>
          </a:prstGeom>
          <a:noFill/>
          <a:ln w="9525">
            <a:noFill/>
            <a:miter lim="800000"/>
            <a:headEnd/>
            <a:tailEnd/>
          </a:ln>
          <a:effectLst/>
        </p:spPr>
        <p:txBody>
          <a:bodyPr vert="horz" wrap="square" lIns="93175" tIns="46587" rIns="93175" bIns="46587" numCol="1" anchor="b" anchorCtr="0" compatLnSpc="1">
            <a:prstTxWarp prst="textNoShape">
              <a:avLst/>
            </a:prstTxWarp>
          </a:bodyPr>
          <a:lstStyle>
            <a:lvl1pPr algn="r" defTabSz="931755">
              <a:defRPr sz="1200"/>
            </a:lvl1pPr>
          </a:lstStyle>
          <a:p>
            <a:fld id="{04B99E0F-6279-4128-834C-012BFC08BE25}" type="slidenum">
              <a:rPr lang="en-US"/>
              <a:pPr/>
              <a:t>‹#›</a:t>
            </a:fld>
            <a:endParaRPr lang="en-US"/>
          </a:p>
        </p:txBody>
      </p:sp>
    </p:spTree>
    <p:extLst>
      <p:ext uri="{BB962C8B-B14F-4D97-AF65-F5344CB8AC3E}">
        <p14:creationId xmlns:p14="http://schemas.microsoft.com/office/powerpoint/2010/main" val="1714387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4028388" cy="350678"/>
          </a:xfrm>
          <a:prstGeom prst="rect">
            <a:avLst/>
          </a:prstGeom>
          <a:noFill/>
          <a:ln w="9525">
            <a:noFill/>
            <a:miter lim="800000"/>
            <a:headEnd/>
            <a:tailEnd/>
          </a:ln>
          <a:effectLst/>
        </p:spPr>
        <p:txBody>
          <a:bodyPr vert="horz" wrap="square" lIns="93175" tIns="46587" rIns="93175" bIns="46587" numCol="1" anchor="t" anchorCtr="0" compatLnSpc="1">
            <a:prstTxWarp prst="textNoShape">
              <a:avLst/>
            </a:prstTxWarp>
          </a:bodyPr>
          <a:lstStyle>
            <a:lvl1pPr defTabSz="931755">
              <a:defRPr sz="1200"/>
            </a:lvl1pPr>
          </a:lstStyle>
          <a:p>
            <a:endParaRPr lang="en-US"/>
          </a:p>
        </p:txBody>
      </p:sp>
      <p:sp>
        <p:nvSpPr>
          <p:cNvPr id="32771" name="Rectangle 3"/>
          <p:cNvSpPr>
            <a:spLocks noGrp="1" noChangeArrowheads="1"/>
          </p:cNvSpPr>
          <p:nvPr>
            <p:ph type="dt" idx="1"/>
          </p:nvPr>
        </p:nvSpPr>
        <p:spPr bwMode="auto">
          <a:xfrm>
            <a:off x="5266434" y="0"/>
            <a:ext cx="4028387" cy="350678"/>
          </a:xfrm>
          <a:prstGeom prst="rect">
            <a:avLst/>
          </a:prstGeom>
          <a:noFill/>
          <a:ln w="9525">
            <a:noFill/>
            <a:miter lim="800000"/>
            <a:headEnd/>
            <a:tailEnd/>
          </a:ln>
          <a:effectLst/>
        </p:spPr>
        <p:txBody>
          <a:bodyPr vert="horz" wrap="square" lIns="93175" tIns="46587" rIns="93175" bIns="46587" numCol="1" anchor="t" anchorCtr="0" compatLnSpc="1">
            <a:prstTxWarp prst="textNoShape">
              <a:avLst/>
            </a:prstTxWarp>
          </a:bodyPr>
          <a:lstStyle>
            <a:lvl1pPr algn="r" defTabSz="931755">
              <a:defRPr sz="1200"/>
            </a:lvl1pPr>
          </a:lstStyle>
          <a:p>
            <a:endParaRPr lang="en-US"/>
          </a:p>
        </p:txBody>
      </p:sp>
      <p:sp>
        <p:nvSpPr>
          <p:cNvPr id="32772"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a:effectLst/>
        </p:spPr>
      </p:sp>
      <p:sp>
        <p:nvSpPr>
          <p:cNvPr id="32773" name="Rectangle 5"/>
          <p:cNvSpPr>
            <a:spLocks noGrp="1" noChangeArrowheads="1"/>
          </p:cNvSpPr>
          <p:nvPr>
            <p:ph type="body" sz="quarter" idx="3"/>
          </p:nvPr>
        </p:nvSpPr>
        <p:spPr bwMode="auto">
          <a:xfrm>
            <a:off x="930114" y="3329861"/>
            <a:ext cx="7436172" cy="3154523"/>
          </a:xfrm>
          <a:prstGeom prst="rect">
            <a:avLst/>
          </a:prstGeom>
          <a:noFill/>
          <a:ln w="9525">
            <a:noFill/>
            <a:miter lim="800000"/>
            <a:headEnd/>
            <a:tailEnd/>
          </a:ln>
          <a:effectLst/>
        </p:spPr>
        <p:txBody>
          <a:bodyPr vert="horz" wrap="square" lIns="93175" tIns="46587" rIns="93175" bIns="4658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2774" name="Rectangle 6"/>
          <p:cNvSpPr>
            <a:spLocks noGrp="1" noChangeArrowheads="1"/>
          </p:cNvSpPr>
          <p:nvPr>
            <p:ph type="ftr" sz="quarter" idx="4"/>
          </p:nvPr>
        </p:nvSpPr>
        <p:spPr bwMode="auto">
          <a:xfrm>
            <a:off x="0" y="6659722"/>
            <a:ext cx="4028388" cy="349099"/>
          </a:xfrm>
          <a:prstGeom prst="rect">
            <a:avLst/>
          </a:prstGeom>
          <a:noFill/>
          <a:ln w="9525">
            <a:noFill/>
            <a:miter lim="800000"/>
            <a:headEnd/>
            <a:tailEnd/>
          </a:ln>
          <a:effectLst/>
        </p:spPr>
        <p:txBody>
          <a:bodyPr vert="horz" wrap="square" lIns="93175" tIns="46587" rIns="93175" bIns="46587" numCol="1" anchor="b" anchorCtr="0" compatLnSpc="1">
            <a:prstTxWarp prst="textNoShape">
              <a:avLst/>
            </a:prstTxWarp>
          </a:bodyPr>
          <a:lstStyle>
            <a:lvl1pPr defTabSz="931755">
              <a:defRPr sz="1200"/>
            </a:lvl1pPr>
          </a:lstStyle>
          <a:p>
            <a:endParaRPr lang="en-US"/>
          </a:p>
        </p:txBody>
      </p:sp>
      <p:sp>
        <p:nvSpPr>
          <p:cNvPr id="32775" name="Rectangle 7"/>
          <p:cNvSpPr>
            <a:spLocks noGrp="1" noChangeArrowheads="1"/>
          </p:cNvSpPr>
          <p:nvPr>
            <p:ph type="sldNum" sz="quarter" idx="5"/>
          </p:nvPr>
        </p:nvSpPr>
        <p:spPr bwMode="auto">
          <a:xfrm>
            <a:off x="5266434" y="6659722"/>
            <a:ext cx="4028387" cy="349099"/>
          </a:xfrm>
          <a:prstGeom prst="rect">
            <a:avLst/>
          </a:prstGeom>
          <a:noFill/>
          <a:ln w="9525">
            <a:noFill/>
            <a:miter lim="800000"/>
            <a:headEnd/>
            <a:tailEnd/>
          </a:ln>
          <a:effectLst/>
        </p:spPr>
        <p:txBody>
          <a:bodyPr vert="horz" wrap="square" lIns="93175" tIns="46587" rIns="93175" bIns="46587" numCol="1" anchor="b" anchorCtr="0" compatLnSpc="1">
            <a:prstTxWarp prst="textNoShape">
              <a:avLst/>
            </a:prstTxWarp>
          </a:bodyPr>
          <a:lstStyle>
            <a:lvl1pPr algn="r" defTabSz="931755">
              <a:defRPr sz="1200"/>
            </a:lvl1pPr>
          </a:lstStyle>
          <a:p>
            <a:fld id="{B740F7C3-C2B2-4EF0-941F-10CBF3D1F67F}" type="slidenum">
              <a:rPr lang="en-US"/>
              <a:pPr/>
              <a:t>‹#›</a:t>
            </a:fld>
            <a:endParaRPr lang="en-US"/>
          </a:p>
        </p:txBody>
      </p:sp>
    </p:spTree>
    <p:extLst>
      <p:ext uri="{BB962C8B-B14F-4D97-AF65-F5344CB8AC3E}">
        <p14:creationId xmlns:p14="http://schemas.microsoft.com/office/powerpoint/2010/main" val="377104813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69E540-2EF4-4679-9AB3-B2F7C0C0A54E}" type="slidenum">
              <a:rPr lang="en-US"/>
              <a:pPr/>
              <a:t>1</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59015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53D920-F48C-46CA-AE86-87C6BA95C93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19A4D8-73AA-48FA-AAE5-3B8C8BD6AE0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8F09BC-B772-4283-9889-F06C6323542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EE9BB98C-C10C-455A-844E-5A0FE04587A2}"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E7B2391-9E90-4C6A-AF42-7BECC8F63B5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33B49E-9428-4083-8B03-D8EBED0DC34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812CF19-795B-4E96-8ACE-DC2F20A5812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C6BB8E7-861E-4FF9-AADB-B886F802EA3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CCCE982-8377-46B6-808A-E0FC39F4984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5CF3617-0D7E-4517-AB2C-7689CFA3323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0EA1D17-875A-459A-9625-C76886E4F71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BA85183-4D4C-43C4-B379-2B171A40C64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5F216E-4A78-4463-959F-62A65CB2FD2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11F7D1C-1A2A-4E41-84CF-B60C9013E8F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kff.org/uninsured/fact-sheet/key-facts-about-the-uninsured-populatio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hyperlink" Target="https://www.americanprogress.org/issues/healthcare/reports/2021/03/11/497019/policies-improve-health-insurance-coverage-america-recovers-covid-1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milesfinney.net/433/handout/preventable_disease.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commonwealthfund.org/publications/issue-briefs/2020/jan/us-health-care-global-perspective-2019" TargetMode="Externa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hyperlink" Target="https://www.vox.com/policy-and-politics/2017/10/16/16357790/health-care-prices-problem" TargetMode="External"/><Relationship Id="rId2" Type="http://schemas.openxmlformats.org/officeDocument/2006/relationships/hyperlink" Target="http://www.nytimes.com/2013/06/02/health/colonoscopies-explain-why-us-leads-the-world-in-health-expenditures.html" TargetMode="External"/><Relationship Id="rId1" Type="http://schemas.openxmlformats.org/officeDocument/2006/relationships/slideLayout" Target="../slideLayouts/slideLayout2.xml"/><Relationship Id="rId4" Type="http://schemas.openxmlformats.org/officeDocument/2006/relationships/hyperlink" Target="https://www.kff.org/medicare/issue-brief/whats-the-latest-on-medicare-drug-price-negotiations/" TargetMode="External"/></Relationships>
</file>

<file path=ppt/slides/_rels/slide27.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milesfinney.net/433/articles/healthscan.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kff.org/other/state-indicator/total-population/#tabl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healthsystemtracker.org/chart-collection/health-spending-u-s-compare-countries/#item-relative-size-wealth-u-s-spends-disproportionate-amount-health"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benefits.gov/benefit/1620"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milesfinney.net/433/articles/fine.htm" TargetMode="External"/><Relationship Id="rId2" Type="http://schemas.openxmlformats.org/officeDocument/2006/relationships/hyperlink" Target="http://www.nytimes.com/interactive/2013/10/30/us/why-some-people-cant-keep-their-insurance-plans.html?smid=tw-nytimes&amp;_r=0" TargetMode="External"/><Relationship Id="rId1" Type="http://schemas.openxmlformats.org/officeDocument/2006/relationships/slideLayout" Target="../slideLayouts/slideLayout2.xml"/><Relationship Id="rId4" Type="http://schemas.openxmlformats.org/officeDocument/2006/relationships/hyperlink" Target="http://healthreform.kff.org/SubsidyCalculator.asp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kff.org/health-reform/state-indicator/state-activity-around-expanding-medicaid-under-the-affordable-care-act/?activeTab=map&amp;currentTimeframe=0&amp;selectedDistributions=status-of-medicaid-expansion-decision&amp;sortModel=%7B%22colId%22:%22Location%22,%22sort%22:%22asc%22%7D"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healthreform.kff.org/SubsidyCalculator.aspx" TargetMode="External"/><Relationship Id="rId2" Type="http://schemas.openxmlformats.org/officeDocument/2006/relationships/hyperlink" Target="http://milesfinney.net/433/handout/adverse_selection.xlsx" TargetMode="External"/><Relationship Id="rId1" Type="http://schemas.openxmlformats.org/officeDocument/2006/relationships/slideLayout" Target="../slideLayouts/slideLayout2.xml"/><Relationship Id="rId4" Type="http://schemas.openxmlformats.org/officeDocument/2006/relationships/hyperlink" Target="http://milesfinney.net/433/articles/fine.htm"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milesfinney.net/433/articles/enrollment_ACA_2020.html" TargetMode="External"/><Relationship Id="rId2" Type="http://schemas.openxmlformats.org/officeDocument/2006/relationships/hyperlink" Target="http://milesfinney.net/433/lecture/mandate.pdf"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kff.org/health-reform/issue-brief/insurer-participation-on-aca-marketplaces-2014-2019/" TargetMode="External"/><Relationship Id="rId2" Type="http://schemas.openxmlformats.org/officeDocument/2006/relationships/hyperlink" Target="http://milesfinney.net/433/lecture/mandate.html" TargetMode="External"/><Relationship Id="rId1" Type="http://schemas.openxmlformats.org/officeDocument/2006/relationships/slideLayout" Target="../slideLayouts/slideLayout2.xml"/><Relationship Id="rId4" Type="http://schemas.openxmlformats.org/officeDocument/2006/relationships/hyperlink" Target="https://www.kff.org/health-reform/state-indicator/marketplace-enrollment/?activeTab=graph&amp;currentTimeframe=0&amp;startTimeframe=7&amp;selectedRows=%7B%22wrapups%22:%7B%22united-states%22:%7B%7D%7D%7D&amp;sortModel=%7B%22colId%22:%22Location%22,%22sort%22:%22asc%22%7D"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healthinsurance.org/glossary/coinsurance/" TargetMode="External"/><Relationship Id="rId2" Type="http://schemas.openxmlformats.org/officeDocument/2006/relationships/hyperlink" Target="https://www.healthinsurance.org/glossary/deductibl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milesfinney.net/433/handout/med_ela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milesfinney.net/433/articles/insurance.pdf" TargetMode="External"/><Relationship Id="rId2" Type="http://schemas.openxmlformats.org/officeDocument/2006/relationships/hyperlink" Target="http://milesfinney.net/433/handout/adverse_selection.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57200" y="274638"/>
            <a:ext cx="8229600" cy="868362"/>
          </a:xfrm>
        </p:spPr>
        <p:txBody>
          <a:bodyPr/>
          <a:lstStyle/>
          <a:p>
            <a:pPr algn="l"/>
            <a:r>
              <a:rPr lang="en-US" sz="3600" dirty="0"/>
              <a:t>Health Care</a:t>
            </a:r>
          </a:p>
        </p:txBody>
      </p:sp>
      <p:sp>
        <p:nvSpPr>
          <p:cNvPr id="2053" name="Rectangle 5"/>
          <p:cNvSpPr>
            <a:spLocks noGrp="1" noChangeArrowheads="1"/>
          </p:cNvSpPr>
          <p:nvPr>
            <p:ph type="body" idx="1"/>
          </p:nvPr>
        </p:nvSpPr>
        <p:spPr>
          <a:xfrm>
            <a:off x="457200" y="1143000"/>
            <a:ext cx="8229600" cy="5211763"/>
          </a:xfrm>
        </p:spPr>
        <p:txBody>
          <a:bodyPr/>
          <a:lstStyle/>
          <a:p>
            <a:r>
              <a:rPr lang="en-US" sz="3600" dirty="0"/>
              <a:t>Health care normally considered a good that is different from most others</a:t>
            </a:r>
          </a:p>
          <a:p>
            <a:pPr lvl="2"/>
            <a:r>
              <a:rPr lang="en-US" sz="2800" dirty="0"/>
              <a:t>Consumption of health care by many individuals is only occasional but may be extremely expensive</a:t>
            </a:r>
          </a:p>
          <a:p>
            <a:pPr lvl="2"/>
            <a:r>
              <a:rPr lang="en-US" sz="2800" dirty="0"/>
              <a:t>Concept of consumer choice on whether to acquire health care is less relevant in life/death circumstances</a:t>
            </a:r>
          </a:p>
          <a:p>
            <a:pPr lvl="2"/>
            <a:r>
              <a:rPr lang="en-US" sz="2800" dirty="0"/>
              <a:t>Health care also may have substantial positive externalities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3900" y="304800"/>
            <a:ext cx="7696200" cy="5772150"/>
          </a:xfrm>
        </p:spPr>
      </p:pic>
    </p:spTree>
    <p:extLst>
      <p:ext uri="{BB962C8B-B14F-4D97-AF65-F5344CB8AC3E}">
        <p14:creationId xmlns:p14="http://schemas.microsoft.com/office/powerpoint/2010/main" val="1477931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95CEAC5-532F-4A3D-9737-7E2C1B009D3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166018"/>
            <a:ext cx="8046156" cy="4525963"/>
          </a:xfrm>
        </p:spPr>
      </p:pic>
      <p:pic>
        <p:nvPicPr>
          <p:cNvPr id="3" name="Picture 2">
            <a:extLst>
              <a:ext uri="{FF2B5EF4-FFF2-40B4-BE49-F238E27FC236}">
                <a16:creationId xmlns:a16="http://schemas.microsoft.com/office/drawing/2014/main" id="{4A31D28B-6077-4226-8213-DBFF497783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Tree>
    <p:extLst>
      <p:ext uri="{BB962C8B-B14F-4D97-AF65-F5344CB8AC3E}">
        <p14:creationId xmlns:p14="http://schemas.microsoft.com/office/powerpoint/2010/main" val="3224301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05" name="Rectangle 201"/>
          <p:cNvSpPr>
            <a:spLocks noGrp="1" noChangeArrowheads="1"/>
          </p:cNvSpPr>
          <p:nvPr>
            <p:ph type="title"/>
          </p:nvPr>
        </p:nvSpPr>
        <p:spPr/>
        <p:txBody>
          <a:bodyPr/>
          <a:lstStyle/>
          <a:p>
            <a:r>
              <a:rPr lang="en-US" sz="4000" dirty="0"/>
              <a:t>Uninsured by Age </a:t>
            </a:r>
            <a:r>
              <a:rPr lang="en-US" sz="2800" dirty="0"/>
              <a:t>(2008)</a:t>
            </a:r>
          </a:p>
        </p:txBody>
      </p:sp>
      <p:graphicFrame>
        <p:nvGraphicFramePr>
          <p:cNvPr id="72941" name="Group 237"/>
          <p:cNvGraphicFramePr>
            <a:graphicFrameLocks noGrp="1"/>
          </p:cNvGraphicFramePr>
          <p:nvPr>
            <p:ph idx="1"/>
            <p:extLst>
              <p:ext uri="{D42A27DB-BD31-4B8C-83A1-F6EECF244321}">
                <p14:modId xmlns:p14="http://schemas.microsoft.com/office/powerpoint/2010/main" val="3210140449"/>
              </p:ext>
            </p:extLst>
          </p:nvPr>
        </p:nvGraphicFramePr>
        <p:xfrm>
          <a:off x="1600200" y="1447800"/>
          <a:ext cx="5562600" cy="4450080"/>
        </p:xfrm>
        <a:graphic>
          <a:graphicData uri="http://schemas.openxmlformats.org/drawingml/2006/table">
            <a:tbl>
              <a:tblPr/>
              <a:tblGrid>
                <a:gridCol w="3200400">
                  <a:extLst>
                    <a:ext uri="{9D8B030D-6E8A-4147-A177-3AD203B41FA5}">
                      <a16:colId xmlns:a16="http://schemas.microsoft.com/office/drawing/2014/main" val="20000"/>
                    </a:ext>
                  </a:extLst>
                </a:gridCol>
                <a:gridCol w="2362200">
                  <a:extLst>
                    <a:ext uri="{9D8B030D-6E8A-4147-A177-3AD203B41FA5}">
                      <a16:colId xmlns:a16="http://schemas.microsoft.com/office/drawing/2014/main" val="20001"/>
                    </a:ext>
                  </a:extLst>
                </a:gridCol>
              </a:tblGrid>
              <a:tr h="8683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Arial" charset="0"/>
                          <a:cs typeface="Arial" charset="0"/>
                        </a:rPr>
                        <a:t>  Age</a:t>
                      </a:r>
                      <a:endParaRPr kumimoji="0" lang="en-US" sz="2800" b="0" i="0" u="none" strike="noStrike" cap="none" normalizeH="0" baseline="0" dirty="0">
                        <a:ln>
                          <a:noFill/>
                        </a:ln>
                        <a:solidFill>
                          <a:schemeClr val="tx1"/>
                        </a:solidFill>
                        <a:effectLst/>
                        <a:latin typeface="Arial" charset="0"/>
                      </a:endParaRPr>
                    </a:p>
                  </a:txBody>
                  <a:tcPr anchor="b" horzOverflow="overflow">
                    <a:lnL cap="flat">
                      <a:noFill/>
                    </a:lnL>
                    <a:lnR>
                      <a:noFill/>
                    </a:lnR>
                    <a:lnT cap="flat">
                      <a:noFill/>
                    </a:lnT>
                    <a:lnB>
                      <a:noFill/>
                    </a:lnB>
                    <a:lnTlToBr>
                      <a:noFill/>
                    </a:lnTlToBr>
                    <a:lnBlToTr>
                      <a:noFill/>
                    </a:lnBlToTr>
                    <a:noFill/>
                  </a:tcPr>
                </a:tc>
                <a:tc>
                  <a:txBody>
                    <a:bodyPr/>
                    <a:lstStyle/>
                    <a:p>
                      <a:pPr marL="342900" marR="0" lvl="0" indent="-342900" algn="ctr" defTabSz="225425" rtl="0" eaLnBrk="1" fontAlgn="b" latinLnBrk="0" hangingPunct="1">
                        <a:lnSpc>
                          <a:spcPct val="100000"/>
                        </a:lnSpc>
                        <a:spcBef>
                          <a:spcPct val="0"/>
                        </a:spcBef>
                        <a:spcAft>
                          <a:spcPct val="0"/>
                        </a:spcAft>
                        <a:buClrTx/>
                        <a:buSzTx/>
                        <a:buFontTx/>
                        <a:buNone/>
                        <a:tabLst/>
                      </a:pPr>
                      <a:r>
                        <a:rPr kumimoji="0" lang="en-US" sz="2800" b="1" i="0" u="none" strike="noStrike" cap="none" normalizeH="0" baseline="0">
                          <a:ln>
                            <a:noFill/>
                          </a:ln>
                          <a:solidFill>
                            <a:schemeClr val="tx1"/>
                          </a:solidFill>
                          <a:effectLst/>
                          <a:latin typeface="Arial" charset="0"/>
                          <a:cs typeface="Arial" charset="0"/>
                        </a:rPr>
                        <a:t>Percent uninsured</a:t>
                      </a:r>
                      <a:endParaRPr kumimoji="0" lang="en-US" sz="2800" b="0" i="0" u="none" strike="noStrike" cap="none" normalizeH="0" baseline="0">
                        <a:ln>
                          <a:noFill/>
                        </a:ln>
                        <a:solidFill>
                          <a:schemeClr val="tx1"/>
                        </a:solidFill>
                        <a:effectLst/>
                        <a:latin typeface="Arial" charset="0"/>
                      </a:endParaRPr>
                    </a:p>
                  </a:txBody>
                  <a:tcPr anchor="b"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842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cs typeface="Arial" charset="0"/>
                        </a:rPr>
                        <a:t>Under 18 </a:t>
                      </a:r>
                      <a:endParaRPr kumimoji="0" lang="en-US" sz="2800" b="0" i="0" u="none" strike="noStrike" cap="none" normalizeH="0" baseline="0" dirty="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cs typeface="Arial" charset="0"/>
                        </a:rPr>
                        <a:t>9.9</a:t>
                      </a:r>
                      <a:endParaRPr kumimoji="0" lang="en-US" sz="2800" b="0" i="0" u="none" strike="noStrike" cap="none" normalizeH="0" baseline="0" dirty="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5842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cs typeface="Arial" charset="0"/>
                        </a:rPr>
                        <a:t>18 to 24 </a:t>
                      </a:r>
                      <a:endParaRPr kumimoji="0" lang="en-US" sz="2800" b="0" i="0" u="none" strike="noStrike" cap="none" normalizeH="0" baseline="0" dirty="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cs typeface="Arial" charset="0"/>
                        </a:rPr>
                        <a:t>28.6</a:t>
                      </a:r>
                      <a:endParaRPr kumimoji="0" lang="en-US" sz="2800" b="0" i="0" u="none" strike="noStrike" cap="none" normalizeH="0" baseline="0" dirty="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5842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cs typeface="Arial" charset="0"/>
                        </a:rPr>
                        <a:t>25 to 34 </a:t>
                      </a:r>
                      <a:endParaRPr kumimoji="0" lang="en-US" sz="2800" b="0" i="0" u="none" strike="noStrike" cap="none" normalizeH="0" baseline="0" dirty="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cs typeface="Arial" charset="0"/>
                        </a:rPr>
                        <a:t>26.5</a:t>
                      </a:r>
                      <a:endParaRPr kumimoji="0" lang="en-US" sz="2800" b="0" i="0" u="none" strike="noStrike" cap="none" normalizeH="0" baseline="0" dirty="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5842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cs typeface="Arial" charset="0"/>
                        </a:rPr>
                        <a:t>35 to 44 </a:t>
                      </a:r>
                      <a:endParaRPr kumimoji="0" lang="en-US" sz="2800" b="0" i="0" u="none" strike="noStrike" cap="none" normalizeH="0" baseline="0" dirty="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cs typeface="Arial" charset="0"/>
                        </a:rPr>
                        <a:t>19.4</a:t>
                      </a:r>
                      <a:endParaRPr kumimoji="0" lang="en-US" sz="2800" b="0" i="0" u="none" strike="noStrike" cap="none" normalizeH="0" baseline="0" dirty="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5842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cs typeface="Arial" charset="0"/>
                        </a:rPr>
                        <a:t>45 to 64 </a:t>
                      </a:r>
                      <a:endParaRPr kumimoji="0" lang="en-US" sz="2800" b="0" i="0" u="none" strike="noStrike" cap="none" normalizeH="0" baseline="0" dirty="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cs typeface="Arial" charset="0"/>
                        </a:rPr>
                        <a:t>14.4</a:t>
                      </a:r>
                      <a:endParaRPr kumimoji="0" lang="en-US" sz="2800" b="0" i="0" u="none" strike="noStrike" cap="none" normalizeH="0" baseline="0" dirty="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5842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Arial" charset="0"/>
                          <a:cs typeface="Arial" charset="0"/>
                        </a:rPr>
                        <a:t>65 years and older</a:t>
                      </a:r>
                      <a:endParaRPr kumimoji="0" lang="en-US" sz="2800" b="0" i="0" u="none" strike="noStrike" cap="none" normalizeH="0" baseline="0">
                        <a:ln>
                          <a:noFill/>
                        </a:ln>
                        <a:solidFill>
                          <a:schemeClr val="tx1"/>
                        </a:solidFill>
                        <a:effectLst/>
                        <a:latin typeface="Arial" charset="0"/>
                      </a:endParaRPr>
                    </a:p>
                  </a:txBody>
                  <a:tcPr anchor="b"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cs typeface="Arial" charset="0"/>
                        </a:rPr>
                        <a:t>1.7</a:t>
                      </a:r>
                      <a:endParaRPr kumimoji="0" lang="en-US" sz="2800" b="0" i="0" u="none" strike="noStrike" cap="none" normalizeH="0" baseline="0" dirty="0">
                        <a:ln>
                          <a:noFill/>
                        </a:ln>
                        <a:solidFill>
                          <a:schemeClr val="tx1"/>
                        </a:solidFill>
                        <a:effectLst/>
                        <a:latin typeface="Arial" charset="0"/>
                      </a:endParaRPr>
                    </a:p>
                  </a:txBody>
                  <a:tcPr anchor="b"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6"/>
                  </a:ext>
                </a:extLst>
              </a:tr>
            </a:tbl>
          </a:graphicData>
        </a:graphic>
      </p:graphicFrame>
      <p:sp>
        <p:nvSpPr>
          <p:cNvPr id="72950" name="Line 246"/>
          <p:cNvSpPr>
            <a:spLocks noChangeShapeType="1"/>
          </p:cNvSpPr>
          <p:nvPr/>
        </p:nvSpPr>
        <p:spPr bwMode="auto">
          <a:xfrm>
            <a:off x="1676400" y="1524000"/>
            <a:ext cx="5562600" cy="0"/>
          </a:xfrm>
          <a:prstGeom prst="line">
            <a:avLst/>
          </a:prstGeom>
          <a:noFill/>
          <a:ln w="9525">
            <a:solidFill>
              <a:schemeClr val="tx1"/>
            </a:solidFill>
            <a:round/>
            <a:headEnd/>
            <a:tailEnd/>
          </a:ln>
          <a:effectLst/>
        </p:spPr>
        <p:txBody>
          <a:bodyPr/>
          <a:lstStyle/>
          <a:p>
            <a:endParaRPr lang="en-US"/>
          </a:p>
        </p:txBody>
      </p:sp>
      <p:sp>
        <p:nvSpPr>
          <p:cNvPr id="72952" name="Line 248"/>
          <p:cNvSpPr>
            <a:spLocks noChangeShapeType="1"/>
          </p:cNvSpPr>
          <p:nvPr/>
        </p:nvSpPr>
        <p:spPr bwMode="auto">
          <a:xfrm>
            <a:off x="1752600" y="2514600"/>
            <a:ext cx="5562600" cy="0"/>
          </a:xfrm>
          <a:prstGeom prst="line">
            <a:avLst/>
          </a:prstGeom>
          <a:noFill/>
          <a:ln w="9525">
            <a:solidFill>
              <a:schemeClr val="tx1"/>
            </a:solidFill>
            <a:round/>
            <a:headEnd/>
            <a:tailEnd/>
          </a:ln>
          <a:effectLst/>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05" name="Rectangle 201"/>
          <p:cNvSpPr>
            <a:spLocks noGrp="1" noChangeArrowheads="1"/>
          </p:cNvSpPr>
          <p:nvPr>
            <p:ph type="title"/>
          </p:nvPr>
        </p:nvSpPr>
        <p:spPr/>
        <p:txBody>
          <a:bodyPr/>
          <a:lstStyle/>
          <a:p>
            <a:r>
              <a:rPr lang="en-US" sz="4000" dirty="0"/>
              <a:t>Uninsured by Age </a:t>
            </a:r>
            <a:r>
              <a:rPr lang="en-US" sz="2800" dirty="0"/>
              <a:t>(2019)</a:t>
            </a:r>
          </a:p>
        </p:txBody>
      </p:sp>
      <p:graphicFrame>
        <p:nvGraphicFramePr>
          <p:cNvPr id="72941" name="Group 237"/>
          <p:cNvGraphicFramePr>
            <a:graphicFrameLocks noGrp="1"/>
          </p:cNvGraphicFramePr>
          <p:nvPr>
            <p:ph idx="1"/>
            <p:extLst>
              <p:ext uri="{D42A27DB-BD31-4B8C-83A1-F6EECF244321}">
                <p14:modId xmlns:p14="http://schemas.microsoft.com/office/powerpoint/2010/main" val="3203008972"/>
              </p:ext>
            </p:extLst>
          </p:nvPr>
        </p:nvGraphicFramePr>
        <p:xfrm>
          <a:off x="1600200" y="1447800"/>
          <a:ext cx="5562600" cy="4450080"/>
        </p:xfrm>
        <a:graphic>
          <a:graphicData uri="http://schemas.openxmlformats.org/drawingml/2006/table">
            <a:tbl>
              <a:tblPr/>
              <a:tblGrid>
                <a:gridCol w="3200400">
                  <a:extLst>
                    <a:ext uri="{9D8B030D-6E8A-4147-A177-3AD203B41FA5}">
                      <a16:colId xmlns:a16="http://schemas.microsoft.com/office/drawing/2014/main" val="20000"/>
                    </a:ext>
                  </a:extLst>
                </a:gridCol>
                <a:gridCol w="2362200">
                  <a:extLst>
                    <a:ext uri="{9D8B030D-6E8A-4147-A177-3AD203B41FA5}">
                      <a16:colId xmlns:a16="http://schemas.microsoft.com/office/drawing/2014/main" val="20001"/>
                    </a:ext>
                  </a:extLst>
                </a:gridCol>
              </a:tblGrid>
              <a:tr h="8683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Arial" charset="0"/>
                          <a:cs typeface="Arial" charset="0"/>
                        </a:rPr>
                        <a:t>  Age</a:t>
                      </a:r>
                      <a:endParaRPr kumimoji="0" lang="en-US" sz="2800" b="0" i="0" u="none" strike="noStrike" cap="none" normalizeH="0" baseline="0" dirty="0">
                        <a:ln>
                          <a:noFill/>
                        </a:ln>
                        <a:solidFill>
                          <a:schemeClr val="tx1"/>
                        </a:solidFill>
                        <a:effectLst/>
                        <a:latin typeface="Arial" charset="0"/>
                      </a:endParaRPr>
                    </a:p>
                  </a:txBody>
                  <a:tcPr anchor="b" horzOverflow="overflow">
                    <a:lnL cap="flat">
                      <a:noFill/>
                    </a:lnL>
                    <a:lnR>
                      <a:noFill/>
                    </a:lnR>
                    <a:lnT cap="flat">
                      <a:noFill/>
                    </a:lnT>
                    <a:lnB>
                      <a:noFill/>
                    </a:lnB>
                    <a:lnTlToBr>
                      <a:noFill/>
                    </a:lnTlToBr>
                    <a:lnBlToTr>
                      <a:noFill/>
                    </a:lnBlToTr>
                    <a:noFill/>
                  </a:tcPr>
                </a:tc>
                <a:tc>
                  <a:txBody>
                    <a:bodyPr/>
                    <a:lstStyle/>
                    <a:p>
                      <a:pPr marL="342900" marR="0" lvl="0" indent="-342900" algn="ctr" defTabSz="225425" rtl="0" eaLnBrk="1" fontAlgn="b" latinLnBrk="0" hangingPunct="1">
                        <a:lnSpc>
                          <a:spcPct val="100000"/>
                        </a:lnSpc>
                        <a:spcBef>
                          <a:spcPct val="0"/>
                        </a:spcBef>
                        <a:spcAft>
                          <a:spcPct val="0"/>
                        </a:spcAft>
                        <a:buClrTx/>
                        <a:buSzTx/>
                        <a:buFontTx/>
                        <a:buNone/>
                        <a:tabLst/>
                      </a:pPr>
                      <a:r>
                        <a:rPr kumimoji="0" lang="en-US" sz="2800" b="1" i="0" u="none" strike="noStrike" cap="none" normalizeH="0" baseline="0">
                          <a:ln>
                            <a:noFill/>
                          </a:ln>
                          <a:solidFill>
                            <a:schemeClr val="tx1"/>
                          </a:solidFill>
                          <a:effectLst/>
                          <a:latin typeface="Arial" charset="0"/>
                          <a:cs typeface="Arial" charset="0"/>
                        </a:rPr>
                        <a:t>Percent uninsured</a:t>
                      </a:r>
                      <a:endParaRPr kumimoji="0" lang="en-US" sz="2800" b="0" i="0" u="none" strike="noStrike" cap="none" normalizeH="0" baseline="0">
                        <a:ln>
                          <a:noFill/>
                        </a:ln>
                        <a:solidFill>
                          <a:schemeClr val="tx1"/>
                        </a:solidFill>
                        <a:effectLst/>
                        <a:latin typeface="Arial" charset="0"/>
                      </a:endParaRPr>
                    </a:p>
                  </a:txBody>
                  <a:tcPr anchor="b"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842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cs typeface="Arial" charset="0"/>
                        </a:rPr>
                        <a:t>0 to 18 </a:t>
                      </a:r>
                      <a:endParaRPr kumimoji="0" lang="en-US" sz="2800" b="0" i="0" u="none" strike="noStrike" cap="none" normalizeH="0" baseline="0" dirty="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5.6</a:t>
                      </a: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5842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cs typeface="Arial" charset="0"/>
                        </a:rPr>
                        <a:t>19 to 25</a:t>
                      </a:r>
                      <a:endParaRPr kumimoji="0" lang="en-US" sz="2800" b="0" i="0" u="none" strike="noStrike" cap="none" normalizeH="0" baseline="0" dirty="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cs typeface="Arial" charset="0"/>
                        </a:rPr>
                        <a:t>15.6</a:t>
                      </a:r>
                      <a:endParaRPr kumimoji="0" lang="en-US" sz="2800" b="0" i="0" u="none" strike="noStrike" cap="none" normalizeH="0" baseline="0" dirty="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5842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cs typeface="Arial" charset="0"/>
                        </a:rPr>
                        <a:t>26 to 34 </a:t>
                      </a:r>
                      <a:endParaRPr kumimoji="0" lang="en-US" sz="2800" b="0" i="0" u="none" strike="noStrike" cap="none" normalizeH="0" baseline="0" dirty="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cs typeface="Arial" charset="0"/>
                        </a:rPr>
                        <a:t>16.1</a:t>
                      </a:r>
                      <a:endParaRPr kumimoji="0" lang="en-US" sz="2800" b="0" i="0" u="none" strike="noStrike" cap="none" normalizeH="0" baseline="0" dirty="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5842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cs typeface="Arial" charset="0"/>
                        </a:rPr>
                        <a:t>35 to 44 </a:t>
                      </a:r>
                      <a:endParaRPr kumimoji="0" lang="en-US" sz="2800" b="0" i="0" u="none" strike="noStrike" cap="none" normalizeH="0" baseline="0" dirty="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cs typeface="Arial" charset="0"/>
                        </a:rPr>
                        <a:t>14</a:t>
                      </a:r>
                      <a:endParaRPr kumimoji="0" lang="en-US" sz="2800" b="0" i="0" u="none" strike="noStrike" cap="none" normalizeH="0" baseline="0" dirty="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5842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cs typeface="Arial" charset="0"/>
                        </a:rPr>
                        <a:t>45 to 54 </a:t>
                      </a:r>
                      <a:endParaRPr kumimoji="0" lang="en-US" sz="2800" b="0" i="0" u="none" strike="noStrike" cap="none" normalizeH="0" baseline="0" dirty="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cs typeface="Arial" charset="0"/>
                        </a:rPr>
                        <a:t>11.5</a:t>
                      </a:r>
                      <a:endParaRPr kumimoji="0" lang="en-US" sz="2800" b="0" i="0" u="none" strike="noStrike" cap="none" normalizeH="0" baseline="0" dirty="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5842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cs typeface="Arial" charset="0"/>
                        </a:rPr>
                        <a:t>55 to 64 </a:t>
                      </a:r>
                      <a:endParaRPr kumimoji="0" lang="en-US" sz="2800" b="0" i="0" u="none" strike="noStrike" cap="none" normalizeH="0" baseline="0" dirty="0">
                        <a:ln>
                          <a:noFill/>
                        </a:ln>
                        <a:solidFill>
                          <a:schemeClr val="tx1"/>
                        </a:solidFill>
                        <a:effectLst/>
                        <a:latin typeface="Arial" charset="0"/>
                      </a:endParaRPr>
                    </a:p>
                  </a:txBody>
                  <a:tcPr anchor="b"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cs typeface="Arial" charset="0"/>
                        </a:rPr>
                        <a:t>8.5</a:t>
                      </a:r>
                      <a:endParaRPr kumimoji="0" lang="en-US" sz="2800" b="0" i="0" u="none" strike="noStrike" cap="none" normalizeH="0" baseline="0" dirty="0">
                        <a:ln>
                          <a:noFill/>
                        </a:ln>
                        <a:solidFill>
                          <a:schemeClr val="tx1"/>
                        </a:solidFill>
                        <a:effectLst/>
                        <a:latin typeface="Arial" charset="0"/>
                      </a:endParaRPr>
                    </a:p>
                  </a:txBody>
                  <a:tcPr anchor="b"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6"/>
                  </a:ext>
                </a:extLst>
              </a:tr>
            </a:tbl>
          </a:graphicData>
        </a:graphic>
      </p:graphicFrame>
      <p:sp>
        <p:nvSpPr>
          <p:cNvPr id="72950" name="Line 246"/>
          <p:cNvSpPr>
            <a:spLocks noChangeShapeType="1"/>
          </p:cNvSpPr>
          <p:nvPr/>
        </p:nvSpPr>
        <p:spPr bwMode="auto">
          <a:xfrm>
            <a:off x="1676400" y="1524000"/>
            <a:ext cx="5562600" cy="0"/>
          </a:xfrm>
          <a:prstGeom prst="line">
            <a:avLst/>
          </a:prstGeom>
          <a:noFill/>
          <a:ln w="9525">
            <a:solidFill>
              <a:schemeClr val="tx1"/>
            </a:solidFill>
            <a:round/>
            <a:headEnd/>
            <a:tailEnd/>
          </a:ln>
          <a:effectLst/>
        </p:spPr>
        <p:txBody>
          <a:bodyPr/>
          <a:lstStyle/>
          <a:p>
            <a:endParaRPr lang="en-US"/>
          </a:p>
        </p:txBody>
      </p:sp>
      <p:sp>
        <p:nvSpPr>
          <p:cNvPr id="72952" name="Line 248"/>
          <p:cNvSpPr>
            <a:spLocks noChangeShapeType="1"/>
          </p:cNvSpPr>
          <p:nvPr/>
        </p:nvSpPr>
        <p:spPr bwMode="auto">
          <a:xfrm>
            <a:off x="1752600" y="2514600"/>
            <a:ext cx="5562600" cy="0"/>
          </a:xfrm>
          <a:prstGeom prst="line">
            <a:avLst/>
          </a:prstGeom>
          <a:noFill/>
          <a:ln w="9525">
            <a:solidFill>
              <a:schemeClr val="tx1"/>
            </a:solidFill>
            <a:round/>
            <a:headEnd/>
            <a:tailEnd/>
          </a:ln>
          <a:effectLst/>
        </p:spPr>
        <p:txBody>
          <a:bodyPr/>
          <a:lstStyle/>
          <a:p>
            <a:endParaRPr lang="en-US"/>
          </a:p>
        </p:txBody>
      </p:sp>
    </p:spTree>
    <p:extLst>
      <p:ext uri="{BB962C8B-B14F-4D97-AF65-F5344CB8AC3E}">
        <p14:creationId xmlns:p14="http://schemas.microsoft.com/office/powerpoint/2010/main" val="2664958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8AAB6-8D1F-4085-ADF0-A86CCF5C5854}"/>
              </a:ext>
            </a:extLst>
          </p:cNvPr>
          <p:cNvSpPr>
            <a:spLocks noGrp="1"/>
          </p:cNvSpPr>
          <p:nvPr>
            <p:ph type="title"/>
          </p:nvPr>
        </p:nvSpPr>
        <p:spPr/>
        <p:txBody>
          <a:bodyPr/>
          <a:lstStyle/>
          <a:p>
            <a:r>
              <a:rPr lang="en-US" dirty="0"/>
              <a:t>Uninsured by Age over Time</a:t>
            </a:r>
          </a:p>
        </p:txBody>
      </p:sp>
      <p:graphicFrame>
        <p:nvGraphicFramePr>
          <p:cNvPr id="4" name="Table 4">
            <a:extLst>
              <a:ext uri="{FF2B5EF4-FFF2-40B4-BE49-F238E27FC236}">
                <a16:creationId xmlns:a16="http://schemas.microsoft.com/office/drawing/2014/main" id="{67CE92B5-682C-4DDD-833D-F0EC6927EF0C}"/>
              </a:ext>
            </a:extLst>
          </p:cNvPr>
          <p:cNvGraphicFramePr>
            <a:graphicFrameLocks noGrp="1"/>
          </p:cNvGraphicFramePr>
          <p:nvPr>
            <p:ph idx="1"/>
            <p:extLst>
              <p:ext uri="{D42A27DB-BD31-4B8C-83A1-F6EECF244321}">
                <p14:modId xmlns:p14="http://schemas.microsoft.com/office/powerpoint/2010/main" val="3160685337"/>
              </p:ext>
            </p:extLst>
          </p:nvPr>
        </p:nvGraphicFramePr>
        <p:xfrm>
          <a:off x="457200" y="1600200"/>
          <a:ext cx="8458198" cy="4137112"/>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604794697"/>
                    </a:ext>
                  </a:extLst>
                </a:gridCol>
                <a:gridCol w="1045028">
                  <a:extLst>
                    <a:ext uri="{9D8B030D-6E8A-4147-A177-3AD203B41FA5}">
                      <a16:colId xmlns:a16="http://schemas.microsoft.com/office/drawing/2014/main" val="1949100150"/>
                    </a:ext>
                  </a:extLst>
                </a:gridCol>
                <a:gridCol w="1208314">
                  <a:extLst>
                    <a:ext uri="{9D8B030D-6E8A-4147-A177-3AD203B41FA5}">
                      <a16:colId xmlns:a16="http://schemas.microsoft.com/office/drawing/2014/main" val="2380646614"/>
                    </a:ext>
                  </a:extLst>
                </a:gridCol>
                <a:gridCol w="1208314">
                  <a:extLst>
                    <a:ext uri="{9D8B030D-6E8A-4147-A177-3AD203B41FA5}">
                      <a16:colId xmlns:a16="http://schemas.microsoft.com/office/drawing/2014/main" val="833611130"/>
                    </a:ext>
                  </a:extLst>
                </a:gridCol>
                <a:gridCol w="1208314">
                  <a:extLst>
                    <a:ext uri="{9D8B030D-6E8A-4147-A177-3AD203B41FA5}">
                      <a16:colId xmlns:a16="http://schemas.microsoft.com/office/drawing/2014/main" val="4024735174"/>
                    </a:ext>
                  </a:extLst>
                </a:gridCol>
                <a:gridCol w="1208314">
                  <a:extLst>
                    <a:ext uri="{9D8B030D-6E8A-4147-A177-3AD203B41FA5}">
                      <a16:colId xmlns:a16="http://schemas.microsoft.com/office/drawing/2014/main" val="1463811643"/>
                    </a:ext>
                  </a:extLst>
                </a:gridCol>
                <a:gridCol w="1208314">
                  <a:extLst>
                    <a:ext uri="{9D8B030D-6E8A-4147-A177-3AD203B41FA5}">
                      <a16:colId xmlns:a16="http://schemas.microsoft.com/office/drawing/2014/main" val="4176273701"/>
                    </a:ext>
                  </a:extLst>
                </a:gridCol>
              </a:tblGrid>
              <a:tr h="711201">
                <a:tc>
                  <a:txBody>
                    <a:bodyPr/>
                    <a:lstStyle/>
                    <a:p>
                      <a:pPr algn="l" fontAlgn="ctr"/>
                      <a:r>
                        <a:rPr lang="en-US" sz="3200" b="0" i="0" u="none" strike="noStrike" dirty="0">
                          <a:effectLst/>
                          <a:latin typeface="Arial" panose="020B0604020202020204" pitchFamily="34" charset="0"/>
                        </a:rPr>
                        <a:t>Year</a:t>
                      </a:r>
                    </a:p>
                  </a:txBody>
                  <a:tcPr marL="6350" marR="6350" marT="6350" marB="0" anchor="ctr"/>
                </a:tc>
                <a:tc>
                  <a:txBody>
                    <a:bodyPr/>
                    <a:lstStyle/>
                    <a:p>
                      <a:pPr algn="ctr" fontAlgn="ctr"/>
                      <a:r>
                        <a:rPr lang="en-US" sz="3200" b="0" i="0" u="none" strike="noStrike" dirty="0">
                          <a:effectLst/>
                          <a:latin typeface="Arial" panose="020B0604020202020204" pitchFamily="34" charset="0"/>
                        </a:rPr>
                        <a:t>2000</a:t>
                      </a:r>
                    </a:p>
                  </a:txBody>
                  <a:tcPr marL="6350" marR="6350" marT="6350" marB="0" anchor="ctr"/>
                </a:tc>
                <a:tc>
                  <a:txBody>
                    <a:bodyPr/>
                    <a:lstStyle/>
                    <a:p>
                      <a:pPr algn="ctr" fontAlgn="ctr"/>
                      <a:r>
                        <a:rPr lang="en-US" sz="3200" b="0" i="0" u="none" strike="noStrike" dirty="0">
                          <a:effectLst/>
                          <a:latin typeface="Arial" panose="020B0604020202020204" pitchFamily="34" charset="0"/>
                        </a:rPr>
                        <a:t>2010</a:t>
                      </a:r>
                    </a:p>
                  </a:txBody>
                  <a:tcPr marL="6350" marR="6350" marT="6350" marB="0" anchor="ctr"/>
                </a:tc>
                <a:tc>
                  <a:txBody>
                    <a:bodyPr/>
                    <a:lstStyle/>
                    <a:p>
                      <a:pPr algn="ctr" fontAlgn="ctr"/>
                      <a:r>
                        <a:rPr lang="en-US" sz="3200" b="0" i="0" u="none" strike="noStrike" dirty="0">
                          <a:effectLst/>
                          <a:latin typeface="Arial" panose="020B0604020202020204" pitchFamily="34" charset="0"/>
                        </a:rPr>
                        <a:t>2012</a:t>
                      </a:r>
                    </a:p>
                  </a:txBody>
                  <a:tcPr marL="6350" marR="6350" marT="6350" marB="0" anchor="ctr"/>
                </a:tc>
                <a:tc>
                  <a:txBody>
                    <a:bodyPr/>
                    <a:lstStyle/>
                    <a:p>
                      <a:pPr algn="ctr" fontAlgn="ctr"/>
                      <a:r>
                        <a:rPr lang="en-US" sz="3200" b="0" i="0" u="none" strike="noStrike" dirty="0">
                          <a:effectLst/>
                          <a:latin typeface="Arial" panose="020B0604020202020204" pitchFamily="34" charset="0"/>
                        </a:rPr>
                        <a:t>2014</a:t>
                      </a:r>
                    </a:p>
                  </a:txBody>
                  <a:tcPr marL="6350" marR="6350" marT="6350" marB="0" anchor="ctr"/>
                </a:tc>
                <a:tc>
                  <a:txBody>
                    <a:bodyPr/>
                    <a:lstStyle/>
                    <a:p>
                      <a:pPr algn="ctr" fontAlgn="ctr"/>
                      <a:r>
                        <a:rPr lang="en-US" sz="3200" b="0" i="0" u="none" strike="noStrike" dirty="0">
                          <a:effectLst/>
                          <a:latin typeface="Arial" panose="020B0604020202020204" pitchFamily="34" charset="0"/>
                        </a:rPr>
                        <a:t>2016</a:t>
                      </a:r>
                    </a:p>
                  </a:txBody>
                  <a:tcPr marL="6350" marR="6350" marT="6350" marB="0" anchor="ctr"/>
                </a:tc>
                <a:tc>
                  <a:txBody>
                    <a:bodyPr/>
                    <a:lstStyle/>
                    <a:p>
                      <a:pPr algn="ctr" fontAlgn="ctr"/>
                      <a:r>
                        <a:rPr lang="en-US" sz="3200" b="0" i="0" u="none" strike="noStrike" dirty="0">
                          <a:effectLst/>
                          <a:latin typeface="Arial" panose="020B0604020202020204" pitchFamily="34" charset="0"/>
                        </a:rPr>
                        <a:t>2018</a:t>
                      </a:r>
                    </a:p>
                  </a:txBody>
                  <a:tcPr marL="6350" marR="6350" marT="6350" marB="0" anchor="ctr"/>
                </a:tc>
                <a:extLst>
                  <a:ext uri="{0D108BD9-81ED-4DB2-BD59-A6C34878D82A}">
                    <a16:rowId xmlns:a16="http://schemas.microsoft.com/office/drawing/2014/main" val="3530925879"/>
                  </a:ext>
                </a:extLst>
              </a:tr>
              <a:tr h="1269999">
                <a:tc>
                  <a:txBody>
                    <a:bodyPr/>
                    <a:lstStyle/>
                    <a:p>
                      <a:pPr algn="l" fontAlgn="ctr"/>
                      <a:r>
                        <a:rPr lang="en-US" sz="2400" b="0" i="0" u="none" strike="noStrike" dirty="0">
                          <a:effectLst/>
                          <a:latin typeface="Arial" panose="020B0604020202020204" pitchFamily="34" charset="0"/>
                        </a:rPr>
                        <a:t>Under 18 years </a:t>
                      </a:r>
                    </a:p>
                  </a:txBody>
                  <a:tcPr marL="6350" marR="6350" marT="6350" marB="0" anchor="ctr"/>
                </a:tc>
                <a:tc>
                  <a:txBody>
                    <a:bodyPr/>
                    <a:lstStyle/>
                    <a:p>
                      <a:pPr algn="ctr" fontAlgn="ctr"/>
                      <a:r>
                        <a:rPr lang="en-US" sz="3200" b="0" i="0" u="none" strike="noStrike" dirty="0">
                          <a:effectLst/>
                          <a:latin typeface="Arial" panose="020B0604020202020204" pitchFamily="34" charset="0"/>
                        </a:rPr>
                        <a:t>12.6</a:t>
                      </a:r>
                    </a:p>
                  </a:txBody>
                  <a:tcPr marL="6350" marR="6350" marT="6350" marB="0" anchor="ctr"/>
                </a:tc>
                <a:tc>
                  <a:txBody>
                    <a:bodyPr/>
                    <a:lstStyle/>
                    <a:p>
                      <a:pPr algn="ctr" fontAlgn="ctr"/>
                      <a:r>
                        <a:rPr lang="en-US" sz="3200" b="0" i="0" u="none" strike="noStrike" dirty="0">
                          <a:effectLst/>
                          <a:latin typeface="Arial" panose="020B0604020202020204" pitchFamily="34" charset="0"/>
                        </a:rPr>
                        <a:t>7.8</a:t>
                      </a:r>
                    </a:p>
                  </a:txBody>
                  <a:tcPr marL="6350" marR="6350" marT="6350" marB="0" anchor="ctr"/>
                </a:tc>
                <a:tc>
                  <a:txBody>
                    <a:bodyPr/>
                    <a:lstStyle/>
                    <a:p>
                      <a:pPr algn="ctr" fontAlgn="ctr"/>
                      <a:r>
                        <a:rPr lang="en-US" sz="3200" b="0" i="0" u="none" strike="noStrike">
                          <a:effectLst/>
                          <a:latin typeface="Arial" panose="020B0604020202020204" pitchFamily="34" charset="0"/>
                        </a:rPr>
                        <a:t>6.6</a:t>
                      </a:r>
                    </a:p>
                  </a:txBody>
                  <a:tcPr marL="6350" marR="6350" marT="6350" marB="0" anchor="ctr"/>
                </a:tc>
                <a:tc>
                  <a:txBody>
                    <a:bodyPr/>
                    <a:lstStyle/>
                    <a:p>
                      <a:pPr algn="ctr" fontAlgn="ctr"/>
                      <a:r>
                        <a:rPr lang="en-US" sz="3200" b="0" i="0" u="none" strike="noStrike">
                          <a:effectLst/>
                          <a:latin typeface="Arial" panose="020B0604020202020204" pitchFamily="34" charset="0"/>
                        </a:rPr>
                        <a:t>5.4</a:t>
                      </a:r>
                    </a:p>
                  </a:txBody>
                  <a:tcPr marL="6350" marR="6350" marT="6350" marB="0" anchor="ctr"/>
                </a:tc>
                <a:tc>
                  <a:txBody>
                    <a:bodyPr/>
                    <a:lstStyle/>
                    <a:p>
                      <a:pPr algn="ctr" fontAlgn="ctr"/>
                      <a:r>
                        <a:rPr lang="en-US" sz="3200" b="0" i="0" u="none" strike="noStrike">
                          <a:effectLst/>
                          <a:latin typeface="Arial" panose="020B0604020202020204" pitchFamily="34" charset="0"/>
                        </a:rPr>
                        <a:t>5.2</a:t>
                      </a:r>
                    </a:p>
                  </a:txBody>
                  <a:tcPr marL="6350" marR="6350" marT="6350" marB="0" anchor="ctr"/>
                </a:tc>
                <a:tc>
                  <a:txBody>
                    <a:bodyPr/>
                    <a:lstStyle/>
                    <a:p>
                      <a:pPr algn="ctr" fontAlgn="ctr"/>
                      <a:r>
                        <a:rPr lang="en-US" sz="3200" b="0" i="0" u="none" strike="noStrike" dirty="0">
                          <a:effectLst/>
                          <a:latin typeface="Arial" panose="020B0604020202020204" pitchFamily="34" charset="0"/>
                        </a:rPr>
                        <a:t>5.2</a:t>
                      </a:r>
                    </a:p>
                  </a:txBody>
                  <a:tcPr marL="6350" marR="6350" marT="6350" marB="0" anchor="ctr"/>
                </a:tc>
                <a:extLst>
                  <a:ext uri="{0D108BD9-81ED-4DB2-BD59-A6C34878D82A}">
                    <a16:rowId xmlns:a16="http://schemas.microsoft.com/office/drawing/2014/main" val="2253211908"/>
                  </a:ext>
                </a:extLst>
              </a:tr>
              <a:tr h="1077956">
                <a:tc>
                  <a:txBody>
                    <a:bodyPr/>
                    <a:lstStyle/>
                    <a:p>
                      <a:pPr algn="l" fontAlgn="ctr"/>
                      <a:r>
                        <a:rPr lang="en-US" sz="2400" b="0" i="0" u="none" strike="noStrike" dirty="0">
                          <a:effectLst/>
                          <a:latin typeface="Arial" panose="020B0604020202020204" pitchFamily="34" charset="0"/>
                        </a:rPr>
                        <a:t>18-44 years</a:t>
                      </a:r>
                    </a:p>
                  </a:txBody>
                  <a:tcPr marL="6350" marR="6350" marT="6350" marB="0" anchor="ctr"/>
                </a:tc>
                <a:tc>
                  <a:txBody>
                    <a:bodyPr/>
                    <a:lstStyle/>
                    <a:p>
                      <a:pPr algn="ctr" fontAlgn="ctr"/>
                      <a:r>
                        <a:rPr lang="en-US" sz="3200" b="0" i="0" u="none" strike="noStrike" dirty="0">
                          <a:effectLst/>
                          <a:latin typeface="Arial" panose="020B0604020202020204" pitchFamily="34" charset="0"/>
                        </a:rPr>
                        <a:t>22.4</a:t>
                      </a:r>
                    </a:p>
                  </a:txBody>
                  <a:tcPr marL="6350" marR="6350" marT="6350" marB="0" anchor="ctr"/>
                </a:tc>
                <a:tc>
                  <a:txBody>
                    <a:bodyPr/>
                    <a:lstStyle/>
                    <a:p>
                      <a:pPr algn="ctr" fontAlgn="ctr"/>
                      <a:r>
                        <a:rPr lang="en-US" sz="3200" b="0" i="0" u="none" strike="noStrike" dirty="0">
                          <a:effectLst/>
                          <a:latin typeface="Arial" panose="020B0604020202020204" pitchFamily="34" charset="0"/>
                        </a:rPr>
                        <a:t>27.1</a:t>
                      </a:r>
                    </a:p>
                  </a:txBody>
                  <a:tcPr marL="6350" marR="6350" marT="6350" marB="0" anchor="ctr"/>
                </a:tc>
                <a:tc>
                  <a:txBody>
                    <a:bodyPr/>
                    <a:lstStyle/>
                    <a:p>
                      <a:pPr algn="ctr" fontAlgn="ctr"/>
                      <a:r>
                        <a:rPr lang="en-US" sz="3200" b="0" i="0" u="none" strike="noStrike" dirty="0">
                          <a:effectLst/>
                          <a:latin typeface="Arial" panose="020B0604020202020204" pitchFamily="34" charset="0"/>
                        </a:rPr>
                        <a:t>24.8</a:t>
                      </a:r>
                    </a:p>
                  </a:txBody>
                  <a:tcPr marL="6350" marR="6350" marT="6350" marB="0" anchor="ctr"/>
                </a:tc>
                <a:tc>
                  <a:txBody>
                    <a:bodyPr/>
                    <a:lstStyle/>
                    <a:p>
                      <a:pPr algn="ctr" fontAlgn="ctr"/>
                      <a:r>
                        <a:rPr lang="en-US" sz="3200" b="0" i="0" u="none" strike="noStrike" dirty="0">
                          <a:effectLst/>
                          <a:latin typeface="Arial" panose="020B0604020202020204" pitchFamily="34" charset="0"/>
                        </a:rPr>
                        <a:t>19.7</a:t>
                      </a:r>
                    </a:p>
                  </a:txBody>
                  <a:tcPr marL="6350" marR="6350" marT="6350" marB="0" anchor="ctr"/>
                </a:tc>
                <a:tc>
                  <a:txBody>
                    <a:bodyPr/>
                    <a:lstStyle/>
                    <a:p>
                      <a:pPr algn="ctr" fontAlgn="ctr"/>
                      <a:r>
                        <a:rPr lang="en-US" sz="3200" b="0" i="0" u="none" strike="noStrike">
                          <a:effectLst/>
                          <a:latin typeface="Arial" panose="020B0604020202020204" pitchFamily="34" charset="0"/>
                        </a:rPr>
                        <a:t>14.8</a:t>
                      </a:r>
                    </a:p>
                  </a:txBody>
                  <a:tcPr marL="6350" marR="6350" marT="6350" marB="0" anchor="ctr"/>
                </a:tc>
                <a:tc>
                  <a:txBody>
                    <a:bodyPr/>
                    <a:lstStyle/>
                    <a:p>
                      <a:pPr algn="ctr" fontAlgn="ctr"/>
                      <a:r>
                        <a:rPr lang="en-US" sz="3200" b="0" i="0" u="none" strike="noStrike">
                          <a:effectLst/>
                          <a:latin typeface="Arial" panose="020B0604020202020204" pitchFamily="34" charset="0"/>
                        </a:rPr>
                        <a:t>15.4</a:t>
                      </a:r>
                    </a:p>
                  </a:txBody>
                  <a:tcPr marL="6350" marR="6350" marT="6350" marB="0" anchor="ctr"/>
                </a:tc>
                <a:extLst>
                  <a:ext uri="{0D108BD9-81ED-4DB2-BD59-A6C34878D82A}">
                    <a16:rowId xmlns:a16="http://schemas.microsoft.com/office/drawing/2014/main" val="1158185186"/>
                  </a:ext>
                </a:extLst>
              </a:tr>
              <a:tr h="1077956">
                <a:tc>
                  <a:txBody>
                    <a:bodyPr/>
                    <a:lstStyle/>
                    <a:p>
                      <a:pPr algn="l" fontAlgn="ctr"/>
                      <a:r>
                        <a:rPr lang="en-US" sz="2400" b="0" i="0" u="none" strike="noStrike" dirty="0">
                          <a:effectLst/>
                          <a:latin typeface="Arial" panose="020B0604020202020204" pitchFamily="34" charset="0"/>
                        </a:rPr>
                        <a:t>45-64 years</a:t>
                      </a:r>
                    </a:p>
                  </a:txBody>
                  <a:tcPr marL="6350" marR="6350" marT="6350" marB="0" anchor="ctr"/>
                </a:tc>
                <a:tc>
                  <a:txBody>
                    <a:bodyPr/>
                    <a:lstStyle/>
                    <a:p>
                      <a:pPr algn="ctr" fontAlgn="ctr"/>
                      <a:r>
                        <a:rPr lang="en-US" sz="3200" b="0" i="0" u="none" strike="noStrike" dirty="0">
                          <a:effectLst/>
                          <a:latin typeface="Arial" panose="020B0604020202020204" pitchFamily="34" charset="0"/>
                        </a:rPr>
                        <a:t>12.6</a:t>
                      </a:r>
                    </a:p>
                  </a:txBody>
                  <a:tcPr marL="6350" marR="6350" marT="6350" marB="0" anchor="ctr"/>
                </a:tc>
                <a:tc>
                  <a:txBody>
                    <a:bodyPr/>
                    <a:lstStyle/>
                    <a:p>
                      <a:pPr algn="ctr" fontAlgn="ctr"/>
                      <a:r>
                        <a:rPr lang="en-US" sz="3200" b="0" i="0" u="none" strike="noStrike" dirty="0">
                          <a:effectLst/>
                          <a:latin typeface="Arial" panose="020B0604020202020204" pitchFamily="34" charset="0"/>
                        </a:rPr>
                        <a:t>15.7</a:t>
                      </a:r>
                    </a:p>
                  </a:txBody>
                  <a:tcPr marL="6350" marR="6350" marT="6350" marB="0" anchor="ctr"/>
                </a:tc>
                <a:tc>
                  <a:txBody>
                    <a:bodyPr/>
                    <a:lstStyle/>
                    <a:p>
                      <a:pPr algn="ctr" fontAlgn="ctr"/>
                      <a:r>
                        <a:rPr lang="en-US" sz="3200" b="0" i="0" u="none" strike="noStrike" dirty="0">
                          <a:effectLst/>
                          <a:latin typeface="Arial" panose="020B0604020202020204" pitchFamily="34" charset="0"/>
                        </a:rPr>
                        <a:t>15.6</a:t>
                      </a:r>
                    </a:p>
                  </a:txBody>
                  <a:tcPr marL="6350" marR="6350" marT="6350" marB="0" anchor="ctr"/>
                </a:tc>
                <a:tc>
                  <a:txBody>
                    <a:bodyPr/>
                    <a:lstStyle/>
                    <a:p>
                      <a:pPr algn="ctr" fontAlgn="ctr"/>
                      <a:r>
                        <a:rPr lang="en-US" sz="3200" b="0" i="0" u="none" strike="noStrike" dirty="0">
                          <a:effectLst/>
                          <a:latin typeface="Arial" panose="020B0604020202020204" pitchFamily="34" charset="0"/>
                        </a:rPr>
                        <a:t>11.8</a:t>
                      </a:r>
                    </a:p>
                  </a:txBody>
                  <a:tcPr marL="6350" marR="6350" marT="6350" marB="0" anchor="ctr"/>
                </a:tc>
                <a:tc>
                  <a:txBody>
                    <a:bodyPr/>
                    <a:lstStyle/>
                    <a:p>
                      <a:pPr algn="ctr" fontAlgn="ctr"/>
                      <a:r>
                        <a:rPr lang="en-US" sz="3200" b="0" i="0" u="none" strike="noStrike" dirty="0">
                          <a:effectLst/>
                          <a:latin typeface="Arial" panose="020B0604020202020204" pitchFamily="34" charset="0"/>
                        </a:rPr>
                        <a:t>8.8</a:t>
                      </a:r>
                    </a:p>
                  </a:txBody>
                  <a:tcPr marL="6350" marR="6350" marT="6350" marB="0" anchor="ctr"/>
                </a:tc>
                <a:tc>
                  <a:txBody>
                    <a:bodyPr/>
                    <a:lstStyle/>
                    <a:p>
                      <a:pPr algn="ctr" fontAlgn="ctr"/>
                      <a:r>
                        <a:rPr lang="en-US" sz="3200" b="0" i="0" u="none" strike="noStrike" dirty="0">
                          <a:effectLst/>
                          <a:latin typeface="Arial" panose="020B0604020202020204" pitchFamily="34" charset="0"/>
                        </a:rPr>
                        <a:t>10.2</a:t>
                      </a:r>
                    </a:p>
                  </a:txBody>
                  <a:tcPr marL="6350" marR="6350" marT="6350" marB="0" anchor="ctr"/>
                </a:tc>
                <a:extLst>
                  <a:ext uri="{0D108BD9-81ED-4DB2-BD59-A6C34878D82A}">
                    <a16:rowId xmlns:a16="http://schemas.microsoft.com/office/drawing/2014/main" val="523947238"/>
                  </a:ext>
                </a:extLst>
              </a:tr>
            </a:tbl>
          </a:graphicData>
        </a:graphic>
      </p:graphicFrame>
    </p:spTree>
    <p:extLst>
      <p:ext uri="{BB962C8B-B14F-4D97-AF65-F5344CB8AC3E}">
        <p14:creationId xmlns:p14="http://schemas.microsoft.com/office/powerpoint/2010/main" val="621544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marL="0" indent="0">
              <a:buNone/>
            </a:pPr>
            <a:r>
              <a:rPr lang="en-US" sz="7200" dirty="0">
                <a:hlinkClick r:id="rId2"/>
              </a:rPr>
              <a:t>Characteristics of the non-elderly uninsured</a:t>
            </a:r>
            <a:endParaRPr lang="en-US" sz="7200" dirty="0"/>
          </a:p>
        </p:txBody>
      </p:sp>
    </p:spTree>
    <p:extLst>
      <p:ext uri="{BB962C8B-B14F-4D97-AF65-F5344CB8AC3E}">
        <p14:creationId xmlns:p14="http://schemas.microsoft.com/office/powerpoint/2010/main" val="1788734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3600"/>
              <a:t>Uninsured by Family Income </a:t>
            </a:r>
            <a:r>
              <a:rPr lang="en-US" sz="2800"/>
              <a:t>(as of 2008)</a:t>
            </a:r>
          </a:p>
        </p:txBody>
      </p:sp>
      <p:graphicFrame>
        <p:nvGraphicFramePr>
          <p:cNvPr id="80926" name="Group 30"/>
          <p:cNvGraphicFramePr>
            <a:graphicFrameLocks noGrp="1"/>
          </p:cNvGraphicFramePr>
          <p:nvPr>
            <p:ph idx="1"/>
          </p:nvPr>
        </p:nvGraphicFramePr>
        <p:xfrm>
          <a:off x="1447800" y="1371600"/>
          <a:ext cx="5334000" cy="3281680"/>
        </p:xfrm>
        <a:graphic>
          <a:graphicData uri="http://schemas.openxmlformats.org/drawingml/2006/table">
            <a:tbl>
              <a:tblPr/>
              <a:tblGrid>
                <a:gridCol w="32004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8683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1" i="0" u="none" strike="noStrike" cap="none" normalizeH="0" baseline="0">
                          <a:ln>
                            <a:noFill/>
                          </a:ln>
                          <a:solidFill>
                            <a:schemeClr val="tx1"/>
                          </a:solidFill>
                          <a:effectLst/>
                          <a:latin typeface="Arial" charset="0"/>
                          <a:cs typeface="Arial" charset="0"/>
                        </a:rPr>
                        <a:t>Income</a:t>
                      </a:r>
                      <a:endParaRPr kumimoji="0" lang="en-US" sz="2800" b="0" i="0" u="none" strike="noStrike" cap="none" normalizeH="0" baseline="0">
                        <a:ln>
                          <a:noFill/>
                        </a:ln>
                        <a:solidFill>
                          <a:schemeClr val="tx1"/>
                        </a:solidFill>
                        <a:effectLst/>
                        <a:latin typeface="Arial" charset="0"/>
                      </a:endParaRPr>
                    </a:p>
                  </a:txBody>
                  <a:tcPr anchor="b" horzOverflow="overflow">
                    <a:lnL cap="flat">
                      <a:noFill/>
                    </a:lnL>
                    <a:lnR>
                      <a:noFill/>
                    </a:lnR>
                    <a:lnT cap="flat">
                      <a:noFill/>
                    </a:lnT>
                    <a:lnB>
                      <a:noFill/>
                    </a:lnB>
                    <a:lnTlToBr>
                      <a:noFill/>
                    </a:lnTlToBr>
                    <a:lnBlToTr>
                      <a:noFill/>
                    </a:lnBlToTr>
                    <a:noFill/>
                  </a:tcPr>
                </a:tc>
                <a:tc>
                  <a:txBody>
                    <a:bodyPr/>
                    <a:lstStyle/>
                    <a:p>
                      <a:pPr marL="0" marR="0" lvl="0" indent="0" algn="ctr" defTabSz="225425" rtl="0" eaLnBrk="1" fontAlgn="b" latinLnBrk="0" hangingPunct="1">
                        <a:lnSpc>
                          <a:spcPct val="100000"/>
                        </a:lnSpc>
                        <a:spcBef>
                          <a:spcPct val="0"/>
                        </a:spcBef>
                        <a:spcAft>
                          <a:spcPct val="0"/>
                        </a:spcAft>
                        <a:buClrTx/>
                        <a:buSzTx/>
                        <a:buFontTx/>
                        <a:buNone/>
                        <a:tabLst/>
                      </a:pPr>
                      <a:r>
                        <a:rPr kumimoji="0" lang="en-US" sz="2800" b="1" i="0" u="none" strike="noStrike" cap="none" normalizeH="0" baseline="0">
                          <a:ln>
                            <a:noFill/>
                          </a:ln>
                          <a:solidFill>
                            <a:schemeClr val="tx1"/>
                          </a:solidFill>
                          <a:effectLst/>
                          <a:latin typeface="Arial" charset="0"/>
                          <a:cs typeface="Arial" charset="0"/>
                        </a:rPr>
                        <a:t>percent uninsured</a:t>
                      </a:r>
                      <a:endParaRPr kumimoji="0" lang="en-US" sz="2800" b="0" i="0" u="none" strike="noStrike" cap="none" normalizeH="0" baseline="0">
                        <a:ln>
                          <a:noFill/>
                        </a:ln>
                        <a:solidFill>
                          <a:schemeClr val="tx1"/>
                        </a:solidFill>
                        <a:effectLst/>
                        <a:latin typeface="Arial" charset="0"/>
                      </a:endParaRPr>
                    </a:p>
                  </a:txBody>
                  <a:tcPr anchor="b"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84200">
                <a:tc>
                  <a: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a:ln>
                            <a:noFill/>
                          </a:ln>
                          <a:solidFill>
                            <a:srgbClr val="000000"/>
                          </a:solidFill>
                          <a:effectLst/>
                          <a:latin typeface="Arial" charset="0"/>
                        </a:rPr>
                        <a:t>less than $25,000</a:t>
                      </a: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000000"/>
                          </a:solidFill>
                          <a:effectLst/>
                          <a:latin typeface="Arial" charset="0"/>
                        </a:rPr>
                        <a:t>24.5</a:t>
                      </a: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584200">
                <a:tc>
                  <a: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a:ln>
                            <a:noFill/>
                          </a:ln>
                          <a:solidFill>
                            <a:srgbClr val="000000"/>
                          </a:solidFill>
                          <a:effectLst/>
                          <a:latin typeface="Arial" charset="0"/>
                        </a:rPr>
                        <a:t>$25,000 to $49,999</a:t>
                      </a: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000000"/>
                          </a:solidFill>
                          <a:effectLst/>
                          <a:latin typeface="Arial" charset="0"/>
                        </a:rPr>
                        <a:t>21.4</a:t>
                      </a: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584200">
                <a:tc>
                  <a: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a:ln>
                            <a:noFill/>
                          </a:ln>
                          <a:solidFill>
                            <a:srgbClr val="000000"/>
                          </a:solidFill>
                          <a:effectLst/>
                          <a:latin typeface="Arial" charset="0"/>
                        </a:rPr>
                        <a:t>$50,000 to $74,999</a:t>
                      </a: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000000"/>
                          </a:solidFill>
                          <a:effectLst/>
                          <a:latin typeface="Arial" charset="0"/>
                        </a:rPr>
                        <a:t>14</a:t>
                      </a: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584200">
                <a:tc>
                  <a: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a:ln>
                            <a:noFill/>
                          </a:ln>
                          <a:solidFill>
                            <a:srgbClr val="000000"/>
                          </a:solidFill>
                          <a:effectLst/>
                          <a:latin typeface="Arial" charset="0"/>
                        </a:rPr>
                        <a:t>$75,000+</a:t>
                      </a:r>
                    </a:p>
                  </a:txBody>
                  <a:tcPr anchor="b"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000000"/>
                          </a:solidFill>
                          <a:effectLst/>
                          <a:latin typeface="Arial" charset="0"/>
                        </a:rPr>
                        <a:t>8.2</a:t>
                      </a:r>
                    </a:p>
                  </a:txBody>
                  <a:tcPr anchor="b"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0927" name="Line 31"/>
          <p:cNvSpPr>
            <a:spLocks noChangeShapeType="1"/>
          </p:cNvSpPr>
          <p:nvPr/>
        </p:nvSpPr>
        <p:spPr bwMode="auto">
          <a:xfrm>
            <a:off x="1447800" y="2362200"/>
            <a:ext cx="5334000" cy="0"/>
          </a:xfrm>
          <a:prstGeom prst="line">
            <a:avLst/>
          </a:prstGeom>
          <a:noFill/>
          <a:ln w="9525">
            <a:solidFill>
              <a:schemeClr val="tx1"/>
            </a:solidFill>
            <a:round/>
            <a:headEnd/>
            <a:tailEnd/>
          </a:ln>
          <a:effectLst/>
        </p:spPr>
        <p:txBody>
          <a:bodyPr/>
          <a:lstStyle/>
          <a:p>
            <a:endParaRPr lang="en-US"/>
          </a:p>
        </p:txBody>
      </p:sp>
      <p:sp>
        <p:nvSpPr>
          <p:cNvPr id="80928" name="Line 32"/>
          <p:cNvSpPr>
            <a:spLocks noChangeShapeType="1"/>
          </p:cNvSpPr>
          <p:nvPr/>
        </p:nvSpPr>
        <p:spPr bwMode="auto">
          <a:xfrm>
            <a:off x="1524000" y="1447800"/>
            <a:ext cx="5334000" cy="0"/>
          </a:xfrm>
          <a:prstGeom prst="line">
            <a:avLst/>
          </a:prstGeom>
          <a:noFill/>
          <a:ln w="9525">
            <a:solidFill>
              <a:schemeClr val="tx1"/>
            </a:solidFill>
            <a:round/>
            <a:headEnd/>
            <a:tailEnd/>
          </a:ln>
          <a:effectLst/>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3600" dirty="0"/>
              <a:t>Uninsured by Family Income </a:t>
            </a:r>
            <a:r>
              <a:rPr lang="en-US" sz="2800" dirty="0"/>
              <a:t>(as of 2014)</a:t>
            </a:r>
          </a:p>
        </p:txBody>
      </p:sp>
      <p:graphicFrame>
        <p:nvGraphicFramePr>
          <p:cNvPr id="80926" name="Group 30"/>
          <p:cNvGraphicFramePr>
            <a:graphicFrameLocks noGrp="1"/>
          </p:cNvGraphicFramePr>
          <p:nvPr>
            <p:ph idx="1"/>
            <p:extLst>
              <p:ext uri="{D42A27DB-BD31-4B8C-83A1-F6EECF244321}">
                <p14:modId xmlns:p14="http://schemas.microsoft.com/office/powerpoint/2010/main" val="3561696873"/>
              </p:ext>
            </p:extLst>
          </p:nvPr>
        </p:nvGraphicFramePr>
        <p:xfrm>
          <a:off x="1447800" y="1371600"/>
          <a:ext cx="5334000" cy="3865880"/>
        </p:xfrm>
        <a:graphic>
          <a:graphicData uri="http://schemas.openxmlformats.org/drawingml/2006/table">
            <a:tbl>
              <a:tblPr/>
              <a:tblGrid>
                <a:gridCol w="32004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8683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Arial" charset="0"/>
                          <a:cs typeface="Arial" charset="0"/>
                        </a:rPr>
                        <a:t>Income</a:t>
                      </a:r>
                      <a:endParaRPr kumimoji="0" lang="en-US" sz="2800" b="0" i="0" u="none" strike="noStrike" cap="none" normalizeH="0" baseline="0" dirty="0">
                        <a:ln>
                          <a:noFill/>
                        </a:ln>
                        <a:solidFill>
                          <a:schemeClr val="tx1"/>
                        </a:solidFill>
                        <a:effectLst/>
                        <a:latin typeface="Arial" charset="0"/>
                      </a:endParaRPr>
                    </a:p>
                  </a:txBody>
                  <a:tcPr anchor="b" horzOverflow="overflow">
                    <a:lnL cap="flat">
                      <a:noFill/>
                    </a:lnL>
                    <a:lnR>
                      <a:noFill/>
                    </a:lnR>
                    <a:lnT cap="flat">
                      <a:noFill/>
                    </a:lnT>
                    <a:lnB>
                      <a:noFill/>
                    </a:lnB>
                    <a:lnTlToBr>
                      <a:noFill/>
                    </a:lnTlToBr>
                    <a:lnBlToTr>
                      <a:noFill/>
                    </a:lnBlToTr>
                    <a:noFill/>
                  </a:tcPr>
                </a:tc>
                <a:tc>
                  <a:txBody>
                    <a:bodyPr/>
                    <a:lstStyle/>
                    <a:p>
                      <a:pPr marL="0" marR="0" lvl="0" indent="0" algn="ctr" defTabSz="225425" rtl="0" eaLnBrk="1" fontAlgn="b" latinLnBrk="0" hangingPunct="1">
                        <a:lnSpc>
                          <a:spcPct val="100000"/>
                        </a:lnSpc>
                        <a:spcBef>
                          <a:spcPct val="0"/>
                        </a:spcBef>
                        <a:spcAft>
                          <a:spcPct val="0"/>
                        </a:spcAft>
                        <a:buClrTx/>
                        <a:buSzTx/>
                        <a:buFontTx/>
                        <a:buNone/>
                        <a:tabLst/>
                      </a:pPr>
                      <a:r>
                        <a:rPr kumimoji="0" lang="en-US" sz="2800" b="1" i="0" u="none" strike="noStrike" cap="none" normalizeH="0" baseline="0">
                          <a:ln>
                            <a:noFill/>
                          </a:ln>
                          <a:solidFill>
                            <a:schemeClr val="tx1"/>
                          </a:solidFill>
                          <a:effectLst/>
                          <a:latin typeface="Arial" charset="0"/>
                          <a:cs typeface="Arial" charset="0"/>
                        </a:rPr>
                        <a:t>percent uninsured</a:t>
                      </a:r>
                      <a:endParaRPr kumimoji="0" lang="en-US" sz="2800" b="0" i="0" u="none" strike="noStrike" cap="none" normalizeH="0" baseline="0">
                        <a:ln>
                          <a:noFill/>
                        </a:ln>
                        <a:solidFill>
                          <a:schemeClr val="tx1"/>
                        </a:solidFill>
                        <a:effectLst/>
                        <a:latin typeface="Arial" charset="0"/>
                      </a:endParaRPr>
                    </a:p>
                  </a:txBody>
                  <a:tcPr anchor="b"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84200">
                <a:tc>
                  <a: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a:ln>
                            <a:noFill/>
                          </a:ln>
                          <a:solidFill>
                            <a:srgbClr val="000000"/>
                          </a:solidFill>
                          <a:effectLst/>
                          <a:latin typeface="Arial" charset="0"/>
                        </a:rPr>
                        <a:t>less than $25,000</a:t>
                      </a: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charset="0"/>
                        </a:rPr>
                        <a:t>16.6</a:t>
                      </a: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584200">
                <a:tc>
                  <a: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a:ln>
                            <a:noFill/>
                          </a:ln>
                          <a:solidFill>
                            <a:srgbClr val="000000"/>
                          </a:solidFill>
                          <a:effectLst/>
                          <a:latin typeface="Arial" charset="0"/>
                        </a:rPr>
                        <a:t>$25,000 to $49,999</a:t>
                      </a: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charset="0"/>
                        </a:rPr>
                        <a:t>14.1</a:t>
                      </a: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584200">
                <a:tc>
                  <a: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a:ln>
                            <a:noFill/>
                          </a:ln>
                          <a:solidFill>
                            <a:srgbClr val="000000"/>
                          </a:solidFill>
                          <a:effectLst/>
                          <a:latin typeface="Arial" charset="0"/>
                        </a:rPr>
                        <a:t>$50,000 to $74,999</a:t>
                      </a: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charset="0"/>
                        </a:rPr>
                        <a:t>10.7</a:t>
                      </a: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584200">
                <a:tc>
                  <a: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dirty="0">
                          <a:ln>
                            <a:noFill/>
                          </a:ln>
                          <a:solidFill>
                            <a:srgbClr val="000000"/>
                          </a:solidFill>
                          <a:effectLst/>
                          <a:latin typeface="Arial" charset="0"/>
                        </a:rPr>
                        <a:t>$75,000 to $99,999</a:t>
                      </a:r>
                    </a:p>
                  </a:txBody>
                  <a:tcPr anchor="b"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charset="0"/>
                        </a:rPr>
                        <a:t>8</a:t>
                      </a:r>
                    </a:p>
                  </a:txBody>
                  <a:tcPr anchor="b"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4"/>
                  </a:ext>
                </a:extLst>
              </a:tr>
              <a:tr h="584200">
                <a:tc>
                  <a: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dirty="0">
                          <a:ln>
                            <a:noFill/>
                          </a:ln>
                          <a:solidFill>
                            <a:srgbClr val="000000"/>
                          </a:solidFill>
                          <a:effectLst/>
                          <a:latin typeface="Arial" charset="0"/>
                        </a:rPr>
                        <a:t>$100,000+</a:t>
                      </a:r>
                    </a:p>
                  </a:txBody>
                  <a:tcPr anchor="b"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000000"/>
                          </a:solidFill>
                          <a:effectLst/>
                          <a:latin typeface="Arial" charset="0"/>
                        </a:rPr>
                        <a:t>5.3</a:t>
                      </a:r>
                    </a:p>
                  </a:txBody>
                  <a:tcPr anchor="b"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5"/>
                  </a:ext>
                </a:extLst>
              </a:tr>
            </a:tbl>
          </a:graphicData>
        </a:graphic>
      </p:graphicFrame>
      <p:sp>
        <p:nvSpPr>
          <p:cNvPr id="80927" name="Line 31"/>
          <p:cNvSpPr>
            <a:spLocks noChangeShapeType="1"/>
          </p:cNvSpPr>
          <p:nvPr/>
        </p:nvSpPr>
        <p:spPr bwMode="auto">
          <a:xfrm>
            <a:off x="1447800" y="2362200"/>
            <a:ext cx="5334000" cy="0"/>
          </a:xfrm>
          <a:prstGeom prst="line">
            <a:avLst/>
          </a:prstGeom>
          <a:noFill/>
          <a:ln w="9525">
            <a:solidFill>
              <a:schemeClr val="tx1"/>
            </a:solidFill>
            <a:round/>
            <a:headEnd/>
            <a:tailEnd/>
          </a:ln>
          <a:effectLst/>
        </p:spPr>
        <p:txBody>
          <a:bodyPr/>
          <a:lstStyle/>
          <a:p>
            <a:endParaRPr lang="en-US"/>
          </a:p>
        </p:txBody>
      </p:sp>
      <p:sp>
        <p:nvSpPr>
          <p:cNvPr id="80928" name="Line 32"/>
          <p:cNvSpPr>
            <a:spLocks noChangeShapeType="1"/>
          </p:cNvSpPr>
          <p:nvPr/>
        </p:nvSpPr>
        <p:spPr bwMode="auto">
          <a:xfrm>
            <a:off x="1524000" y="1447800"/>
            <a:ext cx="5334000" cy="0"/>
          </a:xfrm>
          <a:prstGeom prst="line">
            <a:avLst/>
          </a:prstGeom>
          <a:noFill/>
          <a:ln w="9525">
            <a:solidFill>
              <a:schemeClr val="tx1"/>
            </a:solidFill>
            <a:round/>
            <a:headEnd/>
            <a:tailEnd/>
          </a:ln>
          <a:effectLst/>
        </p:spPr>
        <p:txBody>
          <a:bodyPr/>
          <a:lstStyle/>
          <a:p>
            <a:endParaRPr lang="en-US"/>
          </a:p>
        </p:txBody>
      </p:sp>
    </p:spTree>
    <p:extLst>
      <p:ext uri="{BB962C8B-B14F-4D97-AF65-F5344CB8AC3E}">
        <p14:creationId xmlns:p14="http://schemas.microsoft.com/office/powerpoint/2010/main" val="2994680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CDDFF-2E51-4605-92FC-54736D638BBE}"/>
              </a:ext>
            </a:extLst>
          </p:cNvPr>
          <p:cNvSpPr>
            <a:spLocks noGrp="1"/>
          </p:cNvSpPr>
          <p:nvPr>
            <p:ph type="title"/>
          </p:nvPr>
        </p:nvSpPr>
        <p:spPr/>
        <p:txBody>
          <a:bodyPr/>
          <a:lstStyle/>
          <a:p>
            <a:r>
              <a:rPr lang="en-US" sz="1800" b="1" dirty="0">
                <a:solidFill>
                  <a:srgbClr val="175293"/>
                </a:solidFill>
                <a:effectLst/>
              </a:rPr>
              <a:t>Percent of persons under age 65 who were uninsured at the time of interview by family income, 2010 – 2018</a:t>
            </a:r>
            <a:endParaRPr lang="en-US" dirty="0"/>
          </a:p>
        </p:txBody>
      </p:sp>
      <p:sp>
        <p:nvSpPr>
          <p:cNvPr id="3" name="Table Placeholder 2">
            <a:extLst>
              <a:ext uri="{FF2B5EF4-FFF2-40B4-BE49-F238E27FC236}">
                <a16:creationId xmlns:a16="http://schemas.microsoft.com/office/drawing/2014/main" id="{359B6E95-F115-49A4-A98E-6042B773B6E8}"/>
              </a:ext>
            </a:extLst>
          </p:cNvPr>
          <p:cNvSpPr>
            <a:spLocks noGrp="1"/>
          </p:cNvSpPr>
          <p:nvPr>
            <p:ph type="tbl" idx="1"/>
          </p:nvPr>
        </p:nvSpPr>
        <p:spPr/>
      </p:sp>
      <p:pic>
        <p:nvPicPr>
          <p:cNvPr id="5" name="Picture 4">
            <a:extLst>
              <a:ext uri="{FF2B5EF4-FFF2-40B4-BE49-F238E27FC236}">
                <a16:creationId xmlns:a16="http://schemas.microsoft.com/office/drawing/2014/main" id="{5777051C-97D8-4CAB-812B-A545C99363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94059"/>
            <a:ext cx="9144000" cy="4469881"/>
          </a:xfrm>
          <a:prstGeom prst="rect">
            <a:avLst/>
          </a:prstGeom>
        </p:spPr>
      </p:pic>
    </p:spTree>
    <p:extLst>
      <p:ext uri="{BB962C8B-B14F-4D97-AF65-F5344CB8AC3E}">
        <p14:creationId xmlns:p14="http://schemas.microsoft.com/office/powerpoint/2010/main" val="1149589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type="body" idx="1"/>
          </p:nvPr>
        </p:nvSpPr>
        <p:spPr>
          <a:xfrm>
            <a:off x="457200" y="1143000"/>
            <a:ext cx="8229600" cy="4983163"/>
          </a:xfrm>
        </p:spPr>
        <p:txBody>
          <a:bodyPr/>
          <a:lstStyle/>
          <a:p>
            <a:pPr marL="0" indent="0">
              <a:buNone/>
            </a:pPr>
            <a:r>
              <a:rPr lang="en-US" sz="6600" dirty="0">
                <a:hlinkClick r:id="rId2"/>
              </a:rPr>
              <a:t>Changes in health care coverage induced by Covid 19</a:t>
            </a:r>
            <a:endParaRPr lang="en-US" sz="6600" dirty="0"/>
          </a:p>
        </p:txBody>
      </p:sp>
    </p:spTree>
    <p:extLst>
      <p:ext uri="{BB962C8B-B14F-4D97-AF65-F5344CB8AC3E}">
        <p14:creationId xmlns:p14="http://schemas.microsoft.com/office/powerpoint/2010/main" val="281142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274638"/>
            <a:ext cx="8229600" cy="715962"/>
          </a:xfrm>
        </p:spPr>
        <p:txBody>
          <a:bodyPr/>
          <a:lstStyle/>
          <a:p>
            <a:pPr algn="l"/>
            <a:r>
              <a:rPr lang="en-US" sz="3600"/>
              <a:t>Insurance and Health Care</a:t>
            </a:r>
          </a:p>
        </p:txBody>
      </p:sp>
      <p:sp>
        <p:nvSpPr>
          <p:cNvPr id="101379" name="Rectangle 3"/>
          <p:cNvSpPr>
            <a:spLocks noGrp="1" noChangeArrowheads="1"/>
          </p:cNvSpPr>
          <p:nvPr>
            <p:ph type="body" idx="1"/>
          </p:nvPr>
        </p:nvSpPr>
        <p:spPr>
          <a:xfrm>
            <a:off x="457200" y="1219200"/>
            <a:ext cx="8229600" cy="4906963"/>
          </a:xfrm>
        </p:spPr>
        <p:txBody>
          <a:bodyPr/>
          <a:lstStyle/>
          <a:p>
            <a:r>
              <a:rPr lang="en-US" sz="4000"/>
              <a:t>Why does insurance in some form finance health care consumption for most people in advanced countries?</a:t>
            </a:r>
          </a:p>
          <a:p>
            <a:pPr lvl="1"/>
            <a:r>
              <a:rPr lang="en-US" sz="3600"/>
              <a:t>Insurance lowers risk</a:t>
            </a:r>
          </a:p>
          <a:p>
            <a:pPr lvl="1"/>
            <a:r>
              <a:rPr lang="en-US" sz="3600"/>
              <a:t>Allows the insured not to suffer large variation in consumption year to year  (consumption smoothing)</a:t>
            </a:r>
            <a:endParaRPr lang="en-US" sz="32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4638"/>
            <a:ext cx="8229600" cy="792162"/>
          </a:xfrm>
        </p:spPr>
        <p:txBody>
          <a:bodyPr/>
          <a:lstStyle/>
          <a:p>
            <a:pPr algn="l"/>
            <a:r>
              <a:rPr lang="en-US"/>
              <a:t>Health Care</a:t>
            </a:r>
          </a:p>
        </p:txBody>
      </p:sp>
      <p:sp>
        <p:nvSpPr>
          <p:cNvPr id="81923" name="Rectangle 3"/>
          <p:cNvSpPr>
            <a:spLocks noGrp="1" noChangeArrowheads="1"/>
          </p:cNvSpPr>
          <p:nvPr>
            <p:ph type="body" idx="1"/>
          </p:nvPr>
        </p:nvSpPr>
        <p:spPr>
          <a:xfrm>
            <a:off x="457200" y="1143000"/>
            <a:ext cx="8229600" cy="4983163"/>
          </a:xfrm>
        </p:spPr>
        <p:txBody>
          <a:bodyPr/>
          <a:lstStyle/>
          <a:p>
            <a:pPr marL="400050" indent="-400050"/>
            <a:r>
              <a:rPr lang="en-US" sz="2800" dirty="0"/>
              <a:t>Health care resources are scarce, must be rationed.</a:t>
            </a:r>
          </a:p>
          <a:p>
            <a:pPr marL="400050" indent="-400050">
              <a:buFontTx/>
              <a:buNone/>
            </a:pPr>
            <a:r>
              <a:rPr lang="en-US" sz="2800" dirty="0"/>
              <a:t>Why should non-market, collective decisions allocate health care?</a:t>
            </a:r>
          </a:p>
          <a:p>
            <a:pPr marL="400050" indent="-400050">
              <a:buFontTx/>
              <a:buAutoNum type="arabicPeriod"/>
            </a:pPr>
            <a:r>
              <a:rPr lang="en-US" sz="2800" dirty="0"/>
              <a:t>Positive externalities of health care (examples)</a:t>
            </a:r>
          </a:p>
          <a:p>
            <a:pPr marL="400050" indent="-400050">
              <a:buFontTx/>
              <a:buAutoNum type="arabicPeriod"/>
            </a:pPr>
            <a:r>
              <a:rPr lang="en-US" sz="2800" dirty="0"/>
              <a:t>Due to adverse selection, private market for health insurance may break down</a:t>
            </a:r>
          </a:p>
          <a:p>
            <a:pPr marL="400050" indent="-400050">
              <a:buFontTx/>
              <a:buAutoNum type="arabicPeriod"/>
            </a:pPr>
            <a:r>
              <a:rPr lang="en-US" sz="2800" dirty="0"/>
              <a:t>Many people don’t support idea that scarce health care resources allocated solely on the basis of willingness (or ability) to pay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274638"/>
            <a:ext cx="8229600" cy="868362"/>
          </a:xfrm>
        </p:spPr>
        <p:txBody>
          <a:bodyPr/>
          <a:lstStyle/>
          <a:p>
            <a:pPr algn="l"/>
            <a:r>
              <a:rPr lang="en-US"/>
              <a:t>Health Care</a:t>
            </a:r>
          </a:p>
        </p:txBody>
      </p:sp>
      <p:sp>
        <p:nvSpPr>
          <p:cNvPr id="79875" name="Rectangle 3"/>
          <p:cNvSpPr>
            <a:spLocks noGrp="1" noChangeArrowheads="1"/>
          </p:cNvSpPr>
          <p:nvPr>
            <p:ph type="body" idx="1"/>
          </p:nvPr>
        </p:nvSpPr>
        <p:spPr>
          <a:xfrm>
            <a:off x="457200" y="1295400"/>
            <a:ext cx="8229600" cy="4830763"/>
          </a:xfrm>
        </p:spPr>
        <p:txBody>
          <a:bodyPr/>
          <a:lstStyle/>
          <a:p>
            <a:r>
              <a:rPr lang="en-US" sz="3600" dirty="0"/>
              <a:t>The uninsured are subject to market conditions for health care</a:t>
            </a:r>
          </a:p>
          <a:p>
            <a:r>
              <a:rPr lang="en-US" sz="3600" dirty="0"/>
              <a:t>US fares poorly among wealthier nations in terms of</a:t>
            </a:r>
            <a:r>
              <a:rPr lang="en-US" sz="3600" dirty="0">
                <a:hlinkClick r:id="rId2"/>
              </a:rPr>
              <a:t> deaths from treatable diseases</a:t>
            </a:r>
            <a:endParaRPr lang="en-US" sz="3600" dirty="0"/>
          </a:p>
          <a:p>
            <a:r>
              <a:rPr lang="en-US" sz="3600" dirty="0"/>
              <a:t>This is due partially to many people without insurance not seeking timely health care for problems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7200" y="274638"/>
            <a:ext cx="8229600" cy="868362"/>
          </a:xfrm>
        </p:spPr>
        <p:txBody>
          <a:bodyPr/>
          <a:lstStyle/>
          <a:p>
            <a:pPr algn="l"/>
            <a:r>
              <a:rPr lang="en-US" sz="2800" dirty="0">
                <a:solidFill>
                  <a:srgbClr val="CC3300"/>
                </a:solidFill>
              </a:rPr>
              <a:t>Characteristics of Health Care System in France</a:t>
            </a:r>
            <a:endParaRPr lang="en-US" dirty="0"/>
          </a:p>
        </p:txBody>
      </p:sp>
      <p:sp>
        <p:nvSpPr>
          <p:cNvPr id="89091" name="Rectangle 3"/>
          <p:cNvSpPr>
            <a:spLocks noGrp="1" noChangeArrowheads="1"/>
          </p:cNvSpPr>
          <p:nvPr>
            <p:ph type="body" idx="1"/>
          </p:nvPr>
        </p:nvSpPr>
        <p:spPr>
          <a:xfrm>
            <a:off x="457200" y="1219200"/>
            <a:ext cx="8229600" cy="4906963"/>
          </a:xfrm>
        </p:spPr>
        <p:txBody>
          <a:bodyPr/>
          <a:lstStyle/>
          <a:p>
            <a:pPr marL="609600" indent="-609600">
              <a:buFontTx/>
              <a:buAutoNum type="arabicPeriod"/>
            </a:pPr>
            <a:r>
              <a:rPr lang="en-US" dirty="0"/>
              <a:t>Insurance coverage is universal and obtained through employer</a:t>
            </a:r>
          </a:p>
          <a:p>
            <a:pPr marL="609600" indent="-609600">
              <a:buFontTx/>
              <a:buAutoNum type="arabicPeriod"/>
            </a:pPr>
            <a:r>
              <a:rPr lang="en-US" dirty="0"/>
              <a:t>Employer (and employee) pay premium to one of fourteen regulated non-profit insurance funds that cover different segments of population</a:t>
            </a:r>
          </a:p>
          <a:p>
            <a:pPr marL="609600" indent="-609600">
              <a:buFontTx/>
              <a:buAutoNum type="arabicPeriod"/>
            </a:pPr>
            <a:r>
              <a:rPr lang="en-US" dirty="0"/>
              <a:t>It’s illegal not to participate in your designated fund - government pays premium for unemployed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body" idx="1"/>
          </p:nvPr>
        </p:nvSpPr>
        <p:spPr>
          <a:xfrm>
            <a:off x="457200" y="381000"/>
            <a:ext cx="8229600" cy="5745163"/>
          </a:xfrm>
        </p:spPr>
        <p:txBody>
          <a:bodyPr/>
          <a:lstStyle/>
          <a:p>
            <a:pPr marL="609600" indent="-609600">
              <a:buFontTx/>
              <a:buNone/>
            </a:pPr>
            <a:r>
              <a:rPr lang="en-US" sz="2800" dirty="0">
                <a:solidFill>
                  <a:srgbClr val="CC3300"/>
                </a:solidFill>
              </a:rPr>
              <a:t>Characteristics of Health Care System in France</a:t>
            </a:r>
            <a:r>
              <a:rPr lang="en-US" sz="3600" dirty="0"/>
              <a:t> </a:t>
            </a:r>
          </a:p>
          <a:p>
            <a:pPr marL="742950" indent="-742950">
              <a:buFont typeface="+mj-lt"/>
              <a:buAutoNum type="arabicPeriod" startAt="4"/>
            </a:pPr>
            <a:r>
              <a:rPr lang="en-US" sz="3600" dirty="0"/>
              <a:t>Insurance funds not allowed to deny coverage to anyone who falls under their purview</a:t>
            </a:r>
          </a:p>
          <a:p>
            <a:pPr marL="742950" indent="-742950">
              <a:buFont typeface="+mj-lt"/>
              <a:buAutoNum type="arabicPeriod" startAt="4"/>
            </a:pPr>
            <a:r>
              <a:rPr lang="en-US" sz="3600" dirty="0"/>
              <a:t>The funds are not allowed to challenge any bill sent by a doctor for service performed</a:t>
            </a:r>
          </a:p>
          <a:p>
            <a:pPr marL="742950" indent="-742950">
              <a:buFont typeface="+mj-lt"/>
              <a:buAutoNum type="arabicPeriod" startAt="4"/>
            </a:pPr>
            <a:r>
              <a:rPr lang="en-US" sz="3600" dirty="0"/>
              <a:t>The French are allowed to go to any doctor in the country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457200" y="381000"/>
            <a:ext cx="8229600" cy="5745163"/>
          </a:xfrm>
        </p:spPr>
        <p:txBody>
          <a:bodyPr/>
          <a:lstStyle/>
          <a:p>
            <a:pPr marL="609600" indent="-609600">
              <a:buFontTx/>
              <a:buNone/>
            </a:pPr>
            <a:r>
              <a:rPr lang="en-US" sz="2800" dirty="0">
                <a:solidFill>
                  <a:srgbClr val="CC3300"/>
                </a:solidFill>
              </a:rPr>
              <a:t>Characteristics of Health Care System in France</a:t>
            </a:r>
            <a:r>
              <a:rPr lang="en-US" sz="3600" dirty="0"/>
              <a:t> </a:t>
            </a:r>
          </a:p>
          <a:p>
            <a:pPr marL="742950" indent="-742950">
              <a:buFont typeface="+mj-lt"/>
              <a:buAutoNum type="arabicPeriod" startAt="7"/>
            </a:pPr>
            <a:r>
              <a:rPr lang="en-US" sz="3600" dirty="0"/>
              <a:t>Cost control: government negotiates on behalf of insurance funds on prices of medical procedures with doctors’ unions</a:t>
            </a:r>
          </a:p>
          <a:p>
            <a:pPr marL="742950" indent="-742950">
              <a:buFont typeface="+mj-lt"/>
              <a:buAutoNum type="arabicPeriod" startAt="7"/>
            </a:pPr>
            <a:r>
              <a:rPr lang="en-US" sz="3600" dirty="0"/>
              <a:t>Through </a:t>
            </a:r>
            <a:r>
              <a:rPr lang="en-US" sz="3600" i="1" dirty="0"/>
              <a:t>carte </a:t>
            </a:r>
            <a:r>
              <a:rPr lang="en-US" sz="3600" i="1" dirty="0" err="1"/>
              <a:t>vitale</a:t>
            </a:r>
            <a:r>
              <a:rPr lang="en-US" sz="3600" i="1" dirty="0"/>
              <a:t> </a:t>
            </a:r>
            <a:r>
              <a:rPr lang="en-US" sz="3600" dirty="0"/>
              <a:t>there is little paperwork</a:t>
            </a:r>
            <a:endParaRPr lang="en-US" sz="3600" i="1" dirty="0"/>
          </a:p>
          <a:p>
            <a:pPr marL="742950" indent="-742950">
              <a:buFont typeface="+mj-lt"/>
              <a:buAutoNum type="arabicPeriod" startAt="7"/>
            </a:pPr>
            <a:r>
              <a:rPr lang="en-US" sz="3600" dirty="0"/>
              <a:t>Cost of procedures are in many cases a quarter of the cost in US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274638"/>
            <a:ext cx="8229600" cy="1401762"/>
          </a:xfrm>
        </p:spPr>
        <p:txBody>
          <a:bodyPr/>
          <a:lstStyle/>
          <a:p>
            <a:pPr algn="l"/>
            <a:r>
              <a:rPr lang="en-US" dirty="0"/>
              <a:t>International Comparison of Health Care Costs</a:t>
            </a:r>
          </a:p>
        </p:txBody>
      </p:sp>
      <p:sp>
        <p:nvSpPr>
          <p:cNvPr id="92163" name="Rectangle 3"/>
          <p:cNvSpPr>
            <a:spLocks noGrp="1" noChangeArrowheads="1"/>
          </p:cNvSpPr>
          <p:nvPr>
            <p:ph type="body" sz="half" idx="1"/>
          </p:nvPr>
        </p:nvSpPr>
        <p:spPr>
          <a:xfrm>
            <a:off x="457200" y="1295400"/>
            <a:ext cx="8077200" cy="5334000"/>
          </a:xfrm>
        </p:spPr>
        <p:txBody>
          <a:bodyPr/>
          <a:lstStyle/>
          <a:p>
            <a:pPr marL="0" indent="0">
              <a:buNone/>
            </a:pPr>
            <a:endParaRPr lang="en-US" sz="4800" dirty="0"/>
          </a:p>
          <a:p>
            <a:pPr marL="0" indent="0">
              <a:buNone/>
            </a:pPr>
            <a:r>
              <a:rPr lang="en-US" sz="4800" dirty="0">
                <a:hlinkClick r:id="rId2"/>
              </a:rPr>
              <a:t>Statistics from U.S. Health Care from a Global Perspective, 2019</a:t>
            </a:r>
            <a:endParaRPr lang="en-US" sz="4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274638"/>
            <a:ext cx="8229600" cy="868362"/>
          </a:xfrm>
        </p:spPr>
        <p:txBody>
          <a:bodyPr/>
          <a:lstStyle/>
          <a:p>
            <a:pPr algn="l"/>
            <a:r>
              <a:rPr lang="en-US" sz="3200" dirty="0">
                <a:solidFill>
                  <a:srgbClr val="C00000"/>
                </a:solidFill>
                <a:latin typeface="+mn-lt"/>
              </a:rPr>
              <a:t>Why does the US pay so much for health care?</a:t>
            </a:r>
            <a:endParaRPr lang="en-US" sz="5400" dirty="0">
              <a:solidFill>
                <a:srgbClr val="C00000"/>
              </a:solidFill>
            </a:endParaRPr>
          </a:p>
        </p:txBody>
      </p:sp>
      <p:sp>
        <p:nvSpPr>
          <p:cNvPr id="58371" name="Rectangle 3"/>
          <p:cNvSpPr>
            <a:spLocks noGrp="1" noChangeArrowheads="1"/>
          </p:cNvSpPr>
          <p:nvPr>
            <p:ph type="body" idx="1"/>
          </p:nvPr>
        </p:nvSpPr>
        <p:spPr>
          <a:xfrm>
            <a:off x="457200" y="1219200"/>
            <a:ext cx="8229600" cy="4906963"/>
          </a:xfrm>
        </p:spPr>
        <p:txBody>
          <a:bodyPr/>
          <a:lstStyle/>
          <a:p>
            <a:pPr marL="0" indent="0">
              <a:buNone/>
            </a:pPr>
            <a:r>
              <a:rPr lang="en-US" sz="4000" dirty="0"/>
              <a:t>Total national expenditures = Procedures * Price per procedure</a:t>
            </a:r>
          </a:p>
          <a:p>
            <a:pPr marL="0" indent="0">
              <a:buNone/>
            </a:pPr>
            <a:r>
              <a:rPr lang="en-US" sz="2800" dirty="0">
                <a:hlinkClick r:id="rId2"/>
              </a:rPr>
              <a:t>Example of prices</a:t>
            </a:r>
            <a:r>
              <a:rPr lang="en-US" sz="2800" dirty="0"/>
              <a:t>   </a:t>
            </a:r>
          </a:p>
          <a:p>
            <a:pPr marL="0" indent="0">
              <a:buNone/>
            </a:pPr>
            <a:r>
              <a:rPr lang="en-US" sz="2800" dirty="0">
                <a:hlinkClick r:id="rId3"/>
              </a:rPr>
              <a:t>Price of diagnostic test</a:t>
            </a:r>
            <a:endParaRPr lang="en-US" sz="2800" dirty="0"/>
          </a:p>
          <a:p>
            <a:pPr marL="514350" indent="-514350">
              <a:buAutoNum type="arabicPeriod"/>
            </a:pPr>
            <a:r>
              <a:rPr lang="en-US" sz="4000" dirty="0"/>
              <a:t>Many developed nations have explicit controls on prices of medical procedures, or negotiate prices     </a:t>
            </a:r>
            <a:r>
              <a:rPr lang="en-US" dirty="0">
                <a:hlinkClick r:id="rId4"/>
              </a:rPr>
              <a:t>Medicare’s drug policy</a:t>
            </a:r>
            <a:endParaRPr lang="en-US" sz="4000" dirty="0"/>
          </a:p>
          <a:p>
            <a:pPr marL="0" indent="0">
              <a:buNone/>
            </a:pPr>
            <a:endParaRPr lang="en-US" sz="4000" dirty="0"/>
          </a:p>
          <a:p>
            <a:pPr marL="514350" indent="-514350">
              <a:buAutoNum type="arabicPeriod"/>
            </a:pPr>
            <a:endParaRPr lang="en-US" sz="4000" dirty="0"/>
          </a:p>
          <a:p>
            <a:pPr marL="514350" indent="-514350">
              <a:buAutoNum type="arabicPeriod"/>
            </a:pPr>
            <a:endParaRPr lang="en-US" sz="2800" dirty="0"/>
          </a:p>
          <a:p>
            <a:pPr marL="0" indent="0">
              <a:buNone/>
            </a:pPr>
            <a:endParaRPr 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7535"/>
            <a:ext cx="8229600" cy="5668963"/>
          </a:xfrm>
        </p:spPr>
        <p:txBody>
          <a:bodyPr/>
          <a:lstStyle/>
          <a:p>
            <a:pPr marL="0" indent="0">
              <a:buNone/>
            </a:pPr>
            <a:r>
              <a:rPr lang="en-US" dirty="0">
                <a:solidFill>
                  <a:srgbClr val="C00000"/>
                </a:solidFill>
              </a:rPr>
              <a:t>Why does the US pay so much for health care?</a:t>
            </a:r>
            <a:endParaRPr lang="en-US" dirty="0"/>
          </a:p>
          <a:p>
            <a:pPr marL="514350" indent="-514350">
              <a:buAutoNum type="arabicPeriod" startAt="2"/>
            </a:pPr>
            <a:r>
              <a:rPr lang="en-US" dirty="0"/>
              <a:t>Private insurance firms have historically earned profits less by negotiating down the price of medical services, but through selection of consumers</a:t>
            </a:r>
          </a:p>
          <a:p>
            <a:pPr marL="0" indent="0">
              <a:buNone/>
            </a:pPr>
            <a:endParaRPr lang="en-US" dirty="0"/>
          </a:p>
          <a:p>
            <a:pPr marL="0" indent="0">
              <a:buNone/>
            </a:pPr>
            <a:r>
              <a:rPr lang="en-US" dirty="0"/>
              <a:t>	</a:t>
            </a:r>
            <a:r>
              <a:rPr lang="en-US" dirty="0">
                <a:hlinkClick r:id="rId2" action="ppaction://hlinksldjump"/>
              </a:rPr>
              <a:t>Private/Public Insurance Cost Growth</a:t>
            </a:r>
            <a:r>
              <a:rPr lang="en-US" dirty="0"/>
              <a:t> </a:t>
            </a:r>
          </a:p>
          <a:p>
            <a:pPr marL="0" indent="0">
              <a:buNone/>
            </a:pPr>
            <a:r>
              <a:rPr lang="en-US" dirty="0"/>
              <a:t>   </a:t>
            </a:r>
          </a:p>
          <a:p>
            <a:pPr marL="514350" indent="-514350">
              <a:buAutoNum type="arabicPeriod" startAt="2"/>
            </a:pPr>
            <a:endParaRPr lang="en-US" dirty="0"/>
          </a:p>
        </p:txBody>
      </p:sp>
    </p:spTree>
    <p:extLst>
      <p:ext uri="{BB962C8B-B14F-4D97-AF65-F5344CB8AC3E}">
        <p14:creationId xmlns:p14="http://schemas.microsoft.com/office/powerpoint/2010/main" val="2996750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Content Placeholder 3" descr="http://graphics8.nytimes.com/images/2011/06/12/opinion/061211krugman2/061211krugman2-blog480.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533401"/>
            <a:ext cx="7772400" cy="5867399"/>
          </a:xfrm>
          <a:prstGeom prst="rect">
            <a:avLst/>
          </a:prstGeom>
          <a:noFill/>
          <a:ln w="9525">
            <a:noFill/>
            <a:miter lim="800000"/>
            <a:headEnd/>
            <a:tailEnd/>
          </a:ln>
          <a:effectLst/>
        </p:spPr>
      </p:pic>
    </p:spTree>
    <p:extLst>
      <p:ext uri="{BB962C8B-B14F-4D97-AF65-F5344CB8AC3E}">
        <p14:creationId xmlns:p14="http://schemas.microsoft.com/office/powerpoint/2010/main" val="24363168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274638"/>
            <a:ext cx="8229600" cy="1020762"/>
          </a:xfrm>
        </p:spPr>
        <p:txBody>
          <a:bodyPr/>
          <a:lstStyle/>
          <a:p>
            <a:pPr algn="l"/>
            <a:r>
              <a:rPr lang="en-US" sz="3200" dirty="0">
                <a:solidFill>
                  <a:srgbClr val="C00000"/>
                </a:solidFill>
              </a:rPr>
              <a:t>Why does the US pay so much for health care?</a:t>
            </a:r>
            <a:endParaRPr lang="en-US" sz="3200" dirty="0"/>
          </a:p>
        </p:txBody>
      </p:sp>
      <p:sp>
        <p:nvSpPr>
          <p:cNvPr id="94211" name="Rectangle 3"/>
          <p:cNvSpPr>
            <a:spLocks noGrp="1" noChangeArrowheads="1"/>
          </p:cNvSpPr>
          <p:nvPr>
            <p:ph type="body" idx="1"/>
          </p:nvPr>
        </p:nvSpPr>
        <p:spPr>
          <a:xfrm>
            <a:off x="457200" y="1447800"/>
            <a:ext cx="8229600" cy="5029200"/>
          </a:xfrm>
        </p:spPr>
        <p:txBody>
          <a:bodyPr/>
          <a:lstStyle/>
          <a:p>
            <a:pPr marL="514350" indent="-514350">
              <a:lnSpc>
                <a:spcPct val="90000"/>
              </a:lnSpc>
              <a:buAutoNum type="arabicPeriod" startAt="3"/>
            </a:pPr>
            <a:r>
              <a:rPr lang="en-US" dirty="0"/>
              <a:t>US is more prone to use expensive  technology, sometimes as a marketing tool</a:t>
            </a:r>
          </a:p>
          <a:p>
            <a:pPr marL="0" indent="0">
              <a:lnSpc>
                <a:spcPct val="90000"/>
              </a:lnSpc>
              <a:buNone/>
            </a:pPr>
            <a:r>
              <a:rPr lang="en-US" sz="2800" dirty="0"/>
              <a:t>	</a:t>
            </a:r>
            <a:r>
              <a:rPr lang="en-US" sz="2800" dirty="0">
                <a:hlinkClick r:id="rId2"/>
              </a:rPr>
              <a:t>Example of CT Scan</a:t>
            </a:r>
            <a:endParaRPr lang="en-US" sz="2800" dirty="0"/>
          </a:p>
          <a:p>
            <a:pPr marL="457200" lvl="1" indent="0">
              <a:lnSpc>
                <a:spcPct val="90000"/>
              </a:lnSpc>
              <a:buNone/>
            </a:pPr>
            <a:endParaRPr lang="en-US" sz="2200" dirty="0"/>
          </a:p>
          <a:p>
            <a:pPr marL="457200" lvl="1" indent="0">
              <a:lnSpc>
                <a:spcPct val="90000"/>
              </a:lnSpc>
              <a:buNone/>
            </a:pPr>
            <a:r>
              <a:rPr lang="en-US" sz="2200" dirty="0"/>
              <a:t>	Magnetic Resonance Imaging machine (MRI) </a:t>
            </a:r>
          </a:p>
          <a:p>
            <a:pPr marL="1371600" lvl="2" indent="-457200">
              <a:lnSpc>
                <a:spcPct val="90000"/>
              </a:lnSpc>
            </a:pPr>
            <a:r>
              <a:rPr lang="en-US" sz="2200" dirty="0"/>
              <a:t>Diagnostic technology that can create images within the entire human body</a:t>
            </a:r>
          </a:p>
          <a:p>
            <a:pPr marL="1371600" lvl="2" indent="-457200">
              <a:lnSpc>
                <a:spcPct val="90000"/>
              </a:lnSpc>
            </a:pPr>
            <a:r>
              <a:rPr lang="en-US" sz="2200" dirty="0"/>
              <a:t>Each machine cost between 1 million and 2.5 million dollars</a:t>
            </a:r>
          </a:p>
          <a:p>
            <a:pPr marL="1371600" lvl="2" indent="-457200">
              <a:lnSpc>
                <a:spcPct val="90000"/>
              </a:lnSpc>
            </a:pPr>
            <a:r>
              <a:rPr lang="en-US" sz="2200" dirty="0"/>
              <a:t>There are between 7,000 and 10,000 MRI machines in the US</a:t>
            </a:r>
          </a:p>
          <a:p>
            <a:pPr marL="1371600" lvl="2" indent="-457200">
              <a:lnSpc>
                <a:spcPct val="90000"/>
              </a:lnSpc>
            </a:pPr>
            <a:r>
              <a:rPr lang="en-US" sz="2200" dirty="0"/>
              <a:t>As of 2007, Canada had 222 </a:t>
            </a:r>
            <a:r>
              <a:rPr lang="en-US" sz="1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75824329"/>
              </p:ext>
            </p:extLst>
          </p:nvPr>
        </p:nvGraphicFramePr>
        <p:xfrm>
          <a:off x="457200" y="304800"/>
          <a:ext cx="8229600" cy="6089466"/>
        </p:xfrm>
        <a:graphic>
          <a:graphicData uri="http://schemas.openxmlformats.org/drawingml/2006/table">
            <a:tbl>
              <a:tblPr firstRow="1" bandRow="1">
                <a:tableStyleId>{2D5ABB26-0587-4C30-8999-92F81FD0307C}</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5987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dirty="0">
                          <a:ln>
                            <a:noFill/>
                          </a:ln>
                          <a:solidFill>
                            <a:srgbClr val="CC3300"/>
                          </a:solidFill>
                          <a:effectLst/>
                          <a:latin typeface="Arial" charset="0"/>
                          <a:hlinkClick r:id="rId2"/>
                        </a:rPr>
                        <a:t>Insurance Status in 2016</a:t>
                      </a:r>
                      <a:endParaRPr kumimoji="0" lang="en-US" sz="2600" b="0" i="0" u="none" strike="noStrike" cap="none" normalizeH="0" baseline="0" dirty="0">
                        <a:ln>
                          <a:noFill/>
                        </a:ln>
                        <a:solidFill>
                          <a:srgbClr val="CC33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dirty="0">
                          <a:ln>
                            <a:noFill/>
                          </a:ln>
                          <a:solidFill>
                            <a:srgbClr val="CC3300"/>
                          </a:solidFill>
                          <a:effectLst/>
                          <a:latin typeface="Arial" charset="0"/>
                        </a:rPr>
                        <a:t>Percent of US population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987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With Health Insurance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a:solidFill>
                            <a:srgbClr val="FF0000"/>
                          </a:solidFill>
                        </a:rPr>
                        <a:t>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98714">
                <a:tc>
                  <a:txBody>
                    <a:bodyPr/>
                    <a:lstStyle/>
                    <a:p>
                      <a:pPr marL="457200" marR="0" lvl="1"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Private Insurance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98714">
                <a:tc>
                  <a:txBody>
                    <a:bodyPr/>
                    <a:lstStyle/>
                    <a:p>
                      <a:pPr marL="914400" marR="0" lvl="2"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Employer Based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a:solidFill>
                            <a:schemeClr val="accent2">
                              <a:lumMod val="60000"/>
                              <a:lumOff val="40000"/>
                            </a:schemeClr>
                          </a:solidFill>
                        </a:rPr>
                        <a:t>49%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98714">
                <a:tc>
                  <a:txBody>
                    <a:bodyPr/>
                    <a:lstStyle/>
                    <a:p>
                      <a:pPr marL="914400" marR="0" lvl="2"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Purchased Individually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a:solidFill>
                            <a:schemeClr val="accent2">
                              <a:lumMod val="60000"/>
                              <a:lumOff val="40000"/>
                            </a:schemeClr>
                          </a:solidFill>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98714">
                <a:tc>
                  <a:txBody>
                    <a:bodyPr/>
                    <a:lstStyle/>
                    <a:p>
                      <a:pPr marL="457200" marR="0" lvl="1"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Government Provided Insurance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98714">
                <a:tc>
                  <a:txBody>
                    <a:bodyPr/>
                    <a:lstStyle/>
                    <a:p>
                      <a:pPr marL="457200" marR="0" lvl="1"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       Medicare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a:solidFill>
                            <a:schemeClr val="accent2">
                              <a:lumMod val="60000"/>
                              <a:lumOff val="40000"/>
                            </a:schemeClr>
                          </a:solidFill>
                        </a:rPr>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598714">
                <a:tc>
                  <a:txBody>
                    <a:bodyPr/>
                    <a:lstStyle/>
                    <a:p>
                      <a:pPr marL="457200" marR="0" lvl="1"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       Medicaid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a:solidFill>
                            <a:schemeClr val="accent2">
                              <a:lumMod val="60000"/>
                              <a:lumOff val="40000"/>
                            </a:schemeClr>
                          </a:solidFill>
                        </a:rPr>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598714">
                <a:tc>
                  <a:txBody>
                    <a:bodyPr/>
                    <a:lstStyle/>
                    <a:p>
                      <a:pPr marL="457200" marR="0" lvl="1"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       Other Public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a:solidFill>
                            <a:schemeClr val="accent2">
                              <a:lumMod val="60000"/>
                              <a:lumOff val="40000"/>
                            </a:schemeClr>
                          </a:solidFill>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5987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Without Health Insurance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370535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57200" y="152400"/>
            <a:ext cx="8229600" cy="1143000"/>
          </a:xfrm>
        </p:spPr>
        <p:txBody>
          <a:bodyPr/>
          <a:lstStyle/>
          <a:p>
            <a:pPr algn="l"/>
            <a:r>
              <a:rPr lang="en-US" sz="3200" dirty="0">
                <a:solidFill>
                  <a:srgbClr val="C00000"/>
                </a:solidFill>
              </a:rPr>
              <a:t>Patient Protection and Affordable Care Act</a:t>
            </a:r>
            <a:endParaRPr lang="en-US" sz="4000" dirty="0">
              <a:solidFill>
                <a:srgbClr val="C00000"/>
              </a:solidFill>
            </a:endParaRPr>
          </a:p>
        </p:txBody>
      </p:sp>
      <p:sp>
        <p:nvSpPr>
          <p:cNvPr id="96259" name="Rectangle 3"/>
          <p:cNvSpPr>
            <a:spLocks noGrp="1" noChangeArrowheads="1"/>
          </p:cNvSpPr>
          <p:nvPr>
            <p:ph type="body" idx="1"/>
          </p:nvPr>
        </p:nvSpPr>
        <p:spPr>
          <a:xfrm>
            <a:off x="457200" y="1143000"/>
            <a:ext cx="8229600" cy="5105400"/>
          </a:xfrm>
        </p:spPr>
        <p:txBody>
          <a:bodyPr/>
          <a:lstStyle/>
          <a:p>
            <a:pPr marL="609600" indent="-609600">
              <a:buFontTx/>
              <a:buNone/>
            </a:pPr>
            <a:r>
              <a:rPr lang="en-US" sz="4800" dirty="0"/>
              <a:t>Goals:</a:t>
            </a:r>
          </a:p>
          <a:p>
            <a:pPr marL="609600" indent="-609600">
              <a:buFontTx/>
              <a:buAutoNum type="arabicPeriod"/>
            </a:pPr>
            <a:r>
              <a:rPr lang="en-US" sz="4800" dirty="0"/>
              <a:t>Increase health insurance coverage </a:t>
            </a:r>
          </a:p>
          <a:p>
            <a:pPr marL="609600" indent="-609600">
              <a:buFontTx/>
              <a:buAutoNum type="arabicPeriod"/>
            </a:pPr>
            <a:r>
              <a:rPr lang="en-US" sz="4800" dirty="0"/>
              <a:t>Slow the increasing cost of health care</a:t>
            </a:r>
          </a:p>
          <a:p>
            <a:pPr marL="0" indent="0">
              <a:buNone/>
            </a:pPr>
            <a:r>
              <a:rPr lang="en-US" sz="2400" dirty="0"/>
              <a:t>Growth of health care expenditure </a:t>
            </a:r>
            <a:r>
              <a:rPr lang="en-US" sz="2400" dirty="0">
                <a:hlinkClick r:id="rId2"/>
              </a:rPr>
              <a:t>relative to GDP</a:t>
            </a: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457200" y="274638"/>
            <a:ext cx="8229600" cy="792162"/>
          </a:xfrm>
        </p:spPr>
        <p:txBody>
          <a:bodyPr/>
          <a:lstStyle/>
          <a:p>
            <a:pPr algn="l"/>
            <a:r>
              <a:rPr lang="en-US" sz="3200" dirty="0">
                <a:solidFill>
                  <a:srgbClr val="C00000"/>
                </a:solidFill>
              </a:rPr>
              <a:t>Patient Protection and Affordable Care Act</a:t>
            </a:r>
            <a:endParaRPr lang="en-US" sz="2400" dirty="0">
              <a:solidFill>
                <a:srgbClr val="C00000"/>
              </a:solidFill>
            </a:endParaRPr>
          </a:p>
        </p:txBody>
      </p:sp>
      <p:sp>
        <p:nvSpPr>
          <p:cNvPr id="97283" name="Rectangle 3"/>
          <p:cNvSpPr>
            <a:spLocks noGrp="1" noChangeArrowheads="1"/>
          </p:cNvSpPr>
          <p:nvPr>
            <p:ph type="body" idx="1"/>
          </p:nvPr>
        </p:nvSpPr>
        <p:spPr>
          <a:xfrm>
            <a:off x="457200" y="1066800"/>
            <a:ext cx="8229600" cy="5059363"/>
          </a:xfrm>
        </p:spPr>
        <p:txBody>
          <a:bodyPr/>
          <a:lstStyle/>
          <a:p>
            <a:pPr marL="514350" indent="-514350">
              <a:buNone/>
            </a:pPr>
            <a:r>
              <a:rPr lang="en-US" sz="2800" dirty="0"/>
              <a:t>A.	Mandates that insurance companies allow adult children to remain part of parent’s insurance coverage up to age 26 (in effect 2010)</a:t>
            </a:r>
          </a:p>
          <a:p>
            <a:pPr marL="514350" indent="-514350">
              <a:buAutoNum type="alphaUcPeriod" startAt="2"/>
            </a:pPr>
            <a:r>
              <a:rPr lang="en-US" sz="2800" dirty="0"/>
              <a:t>Prohibits insurance companies from denying (due to pre-existing condition) children on adult insurance policies (2010)</a:t>
            </a:r>
          </a:p>
          <a:p>
            <a:pPr marL="514350" indent="-514350">
              <a:buFontTx/>
              <a:buAutoNum type="alphaUcPeriod" startAt="2"/>
            </a:pPr>
            <a:r>
              <a:rPr lang="en-US" sz="2800" dirty="0"/>
              <a:t>Prohibits insurance companies from placing lifetime dollar limits on coverage (2010) or annual limits (2014)</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sz="3200" dirty="0">
                <a:solidFill>
                  <a:srgbClr val="C00000"/>
                </a:solidFill>
              </a:rPr>
              <a:t>Patient Protection and Affordable Care Act</a:t>
            </a:r>
          </a:p>
        </p:txBody>
      </p:sp>
      <p:sp>
        <p:nvSpPr>
          <p:cNvPr id="3" name="Content Placeholder 2"/>
          <p:cNvSpPr>
            <a:spLocks noGrp="1"/>
          </p:cNvSpPr>
          <p:nvPr>
            <p:ph idx="1"/>
          </p:nvPr>
        </p:nvSpPr>
        <p:spPr>
          <a:xfrm>
            <a:off x="457200" y="1219200"/>
            <a:ext cx="8229600" cy="4906963"/>
          </a:xfrm>
        </p:spPr>
        <p:txBody>
          <a:bodyPr/>
          <a:lstStyle/>
          <a:p>
            <a:pPr marL="514350" indent="-514350">
              <a:buFontTx/>
              <a:buAutoNum type="alphaUcPeriod" startAt="4"/>
            </a:pPr>
            <a:r>
              <a:rPr lang="en-US" sz="2800" dirty="0"/>
              <a:t>Requires health insurers to spend at least 80% of income from premiums on health services (2011)</a:t>
            </a:r>
          </a:p>
          <a:p>
            <a:pPr marL="514350" indent="-514350">
              <a:buAutoNum type="alphaUcPeriod" startAt="5"/>
            </a:pPr>
            <a:r>
              <a:rPr lang="en-US" sz="2800" dirty="0"/>
              <a:t>Expands Medicaid to cover everyone with incomes under 133% of the poverty line (2014).  (Court ruling later allowed individual states allowed to opt out of expansion.)</a:t>
            </a:r>
          </a:p>
          <a:p>
            <a:pPr marL="0" indent="0">
              <a:buNone/>
            </a:pPr>
            <a:r>
              <a:rPr lang="en-US" sz="2000" dirty="0"/>
              <a:t>       </a:t>
            </a:r>
            <a:r>
              <a:rPr lang="en-US" sz="2000" dirty="0">
                <a:hlinkClick r:id="rId2"/>
              </a:rPr>
              <a:t>California</a:t>
            </a:r>
            <a:endParaRPr lang="en-US" sz="2000" dirty="0"/>
          </a:p>
          <a:p>
            <a:pPr marL="514350" indent="-514350">
              <a:buFontTx/>
              <a:buAutoNum type="alphaUcPeriod" startAt="5"/>
            </a:pPr>
            <a:r>
              <a:rPr lang="en-US" sz="2800" dirty="0"/>
              <a:t>Firms with more than 50 employees will be assessed a fee per employee if the employer does not offer health coverage (2014, delayed until 2015)</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274638"/>
            <a:ext cx="8229600" cy="944562"/>
          </a:xfrm>
        </p:spPr>
        <p:txBody>
          <a:bodyPr/>
          <a:lstStyle/>
          <a:p>
            <a:pPr algn="l"/>
            <a:r>
              <a:rPr lang="en-US" sz="3200" dirty="0">
                <a:solidFill>
                  <a:srgbClr val="C00000"/>
                </a:solidFill>
              </a:rPr>
              <a:t>Patient Protection and Affordable Care Act</a:t>
            </a:r>
          </a:p>
        </p:txBody>
      </p:sp>
      <p:sp>
        <p:nvSpPr>
          <p:cNvPr id="98307" name="Rectangle 3"/>
          <p:cNvSpPr>
            <a:spLocks noGrp="1" noChangeArrowheads="1"/>
          </p:cNvSpPr>
          <p:nvPr>
            <p:ph type="body" idx="1"/>
          </p:nvPr>
        </p:nvSpPr>
        <p:spPr>
          <a:xfrm>
            <a:off x="457200" y="1295400"/>
            <a:ext cx="8229600" cy="4830763"/>
          </a:xfrm>
        </p:spPr>
        <p:txBody>
          <a:bodyPr/>
          <a:lstStyle/>
          <a:p>
            <a:pPr marL="688975" indent="-688975">
              <a:buNone/>
              <a:tabLst>
                <a:tab pos="914400" algn="l"/>
              </a:tabLst>
            </a:pPr>
            <a:r>
              <a:rPr lang="en-US" sz="2400" dirty="0"/>
              <a:t>G.	Mandate that every citizen must obtain insurance coverage (2014)</a:t>
            </a:r>
          </a:p>
          <a:p>
            <a:pPr marL="688975" indent="-688975">
              <a:buFontTx/>
              <a:buNone/>
              <a:tabLst>
                <a:tab pos="914400" algn="l"/>
              </a:tabLst>
            </a:pPr>
            <a:r>
              <a:rPr lang="en-US" sz="2400" dirty="0"/>
              <a:t>	- defines what </a:t>
            </a:r>
            <a:r>
              <a:rPr lang="en-US" sz="2400" i="1" dirty="0">
                <a:hlinkClick r:id="rId2"/>
              </a:rPr>
              <a:t>insurance coverage</a:t>
            </a:r>
            <a:r>
              <a:rPr lang="en-US" sz="2400" dirty="0">
                <a:hlinkClick r:id="rId2"/>
              </a:rPr>
              <a:t> means</a:t>
            </a:r>
            <a:endParaRPr lang="en-US" sz="2400" dirty="0"/>
          </a:p>
          <a:p>
            <a:pPr marL="688975" indent="-688975">
              <a:buFontTx/>
              <a:buNone/>
              <a:tabLst>
                <a:tab pos="914400" algn="l"/>
              </a:tabLst>
            </a:pPr>
            <a:r>
              <a:rPr lang="en-US" sz="2400" dirty="0"/>
              <a:t>	- lack of proof of coverage would result in a </a:t>
            </a:r>
            <a:r>
              <a:rPr lang="en-US" sz="2400" dirty="0">
                <a:hlinkClick r:id="rId3"/>
              </a:rPr>
              <a:t>fine levied through income tax system</a:t>
            </a:r>
            <a:r>
              <a:rPr lang="en-US" sz="2400" dirty="0"/>
              <a:t> (from $695 up to 2.5% of household income)</a:t>
            </a:r>
          </a:p>
          <a:p>
            <a:pPr marL="688975" indent="-688975">
              <a:buFontTx/>
              <a:buNone/>
              <a:tabLst>
                <a:tab pos="914400" algn="l"/>
              </a:tabLst>
            </a:pPr>
            <a:r>
              <a:rPr lang="en-US" sz="2400" dirty="0"/>
              <a:t>	</a:t>
            </a:r>
            <a:r>
              <a:rPr lang="en-US" sz="2400" b="1" dirty="0"/>
              <a:t>The mandate was repealed by 2017 Tax Cut Legislation</a:t>
            </a:r>
            <a:r>
              <a:rPr lang="en-US" sz="2400" dirty="0"/>
              <a:t> </a:t>
            </a:r>
          </a:p>
          <a:p>
            <a:pPr marL="688975" indent="-688975">
              <a:buFontTx/>
              <a:buNone/>
              <a:tabLst>
                <a:tab pos="914400" algn="l"/>
              </a:tabLst>
            </a:pPr>
            <a:r>
              <a:rPr lang="en-US" sz="2400" dirty="0"/>
              <a:t>H.	</a:t>
            </a:r>
            <a:r>
              <a:rPr lang="en-US" sz="2400" dirty="0">
                <a:hlinkClick r:id="rId4"/>
              </a:rPr>
              <a:t>Subsidies</a:t>
            </a:r>
            <a:r>
              <a:rPr lang="en-US" sz="2400" dirty="0"/>
              <a:t> for the purchase of  insurance would be provided for families earning up to four times the federal poverty line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274638"/>
            <a:ext cx="8229600" cy="944562"/>
          </a:xfrm>
        </p:spPr>
        <p:txBody>
          <a:bodyPr/>
          <a:lstStyle/>
          <a:p>
            <a:pPr algn="l"/>
            <a:r>
              <a:rPr lang="en-US" sz="3200" dirty="0">
                <a:solidFill>
                  <a:srgbClr val="C00000"/>
                </a:solidFill>
              </a:rPr>
              <a:t>Patient Protection and Affordable Care Act</a:t>
            </a:r>
          </a:p>
        </p:txBody>
      </p:sp>
      <p:sp>
        <p:nvSpPr>
          <p:cNvPr id="99331" name="Rectangle 3"/>
          <p:cNvSpPr>
            <a:spLocks noGrp="1" noChangeArrowheads="1"/>
          </p:cNvSpPr>
          <p:nvPr>
            <p:ph type="body" idx="1"/>
          </p:nvPr>
        </p:nvSpPr>
        <p:spPr>
          <a:xfrm>
            <a:off x="457200" y="1295400"/>
            <a:ext cx="8229600" cy="4830763"/>
          </a:xfrm>
        </p:spPr>
        <p:txBody>
          <a:bodyPr/>
          <a:lstStyle/>
          <a:p>
            <a:pPr marL="609600" indent="-609600">
              <a:buAutoNum type="romanUcPeriod"/>
            </a:pPr>
            <a:r>
              <a:rPr lang="en-US" sz="2800" dirty="0"/>
              <a:t>Insurance companies will no longer be allowed to use an adult applicant’s existing health condition in deciding on insuring the person (2014)</a:t>
            </a:r>
          </a:p>
          <a:p>
            <a:pPr marL="609600" indent="-609600">
              <a:buNone/>
            </a:pPr>
            <a:r>
              <a:rPr lang="en-US" sz="2800" dirty="0"/>
              <a:t>J.	The pricing practice of insurance companies would be restricted:</a:t>
            </a:r>
          </a:p>
          <a:p>
            <a:pPr marL="990600" lvl="1" indent="-533400">
              <a:buFontTx/>
              <a:buChar char="•"/>
            </a:pPr>
            <a:r>
              <a:rPr lang="en-US" sz="2400" dirty="0"/>
              <a:t>Insurance companies could no longer set premiums for individual cases based on expected cost</a:t>
            </a:r>
          </a:p>
          <a:p>
            <a:pPr marL="990600" lvl="1" indent="-533400">
              <a:buFontTx/>
              <a:buChar char="•"/>
            </a:pPr>
            <a:r>
              <a:rPr lang="en-US" sz="2400" dirty="0"/>
              <a:t>Companies allowed to set single premium for broadly defined categories of customers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pPr algn="l"/>
            <a:r>
              <a:rPr lang="en-US" sz="3200" dirty="0">
                <a:solidFill>
                  <a:srgbClr val="C00000"/>
                </a:solidFill>
              </a:rPr>
              <a:t>Patient Protection and Affordable Care Act</a:t>
            </a:r>
          </a:p>
        </p:txBody>
      </p:sp>
      <p:sp>
        <p:nvSpPr>
          <p:cNvPr id="3" name="Content Placeholder 2"/>
          <p:cNvSpPr>
            <a:spLocks noGrp="1"/>
          </p:cNvSpPr>
          <p:nvPr>
            <p:ph idx="1"/>
          </p:nvPr>
        </p:nvSpPr>
        <p:spPr>
          <a:xfrm>
            <a:off x="457200" y="914400"/>
            <a:ext cx="8229600" cy="5562600"/>
          </a:xfrm>
        </p:spPr>
        <p:txBody>
          <a:bodyPr/>
          <a:lstStyle/>
          <a:p>
            <a:pPr marL="514350" indent="-514350">
              <a:buNone/>
            </a:pPr>
            <a:r>
              <a:rPr lang="en-US" sz="2800" dirty="0"/>
              <a:t>K.	Establishes state based health exchanges (2014)</a:t>
            </a:r>
          </a:p>
          <a:p>
            <a:pPr marL="1314450" lvl="2" indent="-514350">
              <a:buFont typeface="Arial" pitchFamily="34" charset="0"/>
              <a:buChar char="•"/>
            </a:pPr>
            <a:r>
              <a:rPr lang="en-US" sz="2800" dirty="0"/>
              <a:t>Run by either state agency or non-profit organization</a:t>
            </a:r>
          </a:p>
          <a:p>
            <a:pPr marL="1314450" lvl="2" indent="-514350">
              <a:buFont typeface="Arial" pitchFamily="34" charset="0"/>
              <a:buChar char="•"/>
            </a:pPr>
            <a:r>
              <a:rPr lang="en-US" sz="2800" dirty="0"/>
              <a:t>Created for every state (20 states run their own exchange or are in partnership with federal government)</a:t>
            </a:r>
          </a:p>
          <a:p>
            <a:pPr marL="1314450" lvl="2" indent="-514350">
              <a:buFont typeface="Arial" pitchFamily="34" charset="0"/>
              <a:buChar char="•"/>
            </a:pPr>
            <a:r>
              <a:rPr lang="en-US" sz="2800" dirty="0"/>
              <a:t>Health insurers (suppliers) in exchange must offer insurance packages satisfying minimum standards</a:t>
            </a:r>
          </a:p>
          <a:p>
            <a:pPr marL="571500" lvl="1" indent="-571500">
              <a:buNone/>
            </a:pPr>
            <a:r>
              <a:rPr lang="en-US" dirty="0"/>
              <a:t>L.	Increases the Medicare payroll tax on earnings over $200,000 (2013)</a:t>
            </a:r>
          </a:p>
          <a:p>
            <a:pPr marL="914400" lvl="1" indent="-514350">
              <a:buFont typeface="Arial" pitchFamily="34" charset="0"/>
              <a:buChar char="•"/>
            </a:pPr>
            <a:endParaRPr lang="en-US" sz="3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E333F9-8EF6-43D7-AEF7-B4BE3BEEA1CE}"/>
              </a:ext>
            </a:extLst>
          </p:cNvPr>
          <p:cNvSpPr>
            <a:spLocks noGrp="1"/>
          </p:cNvSpPr>
          <p:nvPr>
            <p:ph idx="1"/>
          </p:nvPr>
        </p:nvSpPr>
        <p:spPr>
          <a:xfrm>
            <a:off x="381000" y="609600"/>
            <a:ext cx="8229600" cy="4525963"/>
          </a:xfrm>
        </p:spPr>
        <p:txBody>
          <a:bodyPr/>
          <a:lstStyle/>
          <a:p>
            <a:pPr marL="0" indent="0">
              <a:buNone/>
            </a:pPr>
            <a:r>
              <a:rPr lang="en-US" sz="7200" dirty="0">
                <a:hlinkClick r:id="rId2"/>
              </a:rPr>
              <a:t>Status of State Action on the Medicaid Expansion Decision</a:t>
            </a:r>
            <a:endParaRPr lang="en-US" dirty="0"/>
          </a:p>
        </p:txBody>
      </p:sp>
    </p:spTree>
    <p:extLst>
      <p:ext uri="{BB962C8B-B14F-4D97-AF65-F5344CB8AC3E}">
        <p14:creationId xmlns:p14="http://schemas.microsoft.com/office/powerpoint/2010/main" val="14060924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3C413-4CFD-473F-B7FA-6A2BB5B7306B}"/>
              </a:ext>
            </a:extLst>
          </p:cNvPr>
          <p:cNvSpPr>
            <a:spLocks noGrp="1"/>
          </p:cNvSpPr>
          <p:nvPr>
            <p:ph type="title"/>
          </p:nvPr>
        </p:nvSpPr>
        <p:spPr>
          <a:xfrm>
            <a:off x="457200" y="533400"/>
            <a:ext cx="8229600" cy="609600"/>
          </a:xfrm>
        </p:spPr>
        <p:txBody>
          <a:bodyPr/>
          <a:lstStyle/>
          <a:p>
            <a:r>
              <a:rPr lang="en-US" sz="1800" b="1" dirty="0">
                <a:solidFill>
                  <a:srgbClr val="175293"/>
                </a:solidFill>
                <a:effectLst/>
                <a:latin typeface="Calibri" panose="020F0502020204030204" pitchFamily="34" charset="0"/>
                <a:ea typeface="Calibri" panose="020F0502020204030204" pitchFamily="34" charset="0"/>
                <a:cs typeface="Times New Roman" panose="02020603050405020304" pitchFamily="18" charset="0"/>
              </a:rPr>
              <a:t>Percentage of adults aged 18–64 who were uninsured at the time of interview, by year and state Medicaid expansion status: United States, 2013–2019</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pic>
        <p:nvPicPr>
          <p:cNvPr id="5" name="Content Placeholder 4">
            <a:extLst>
              <a:ext uri="{FF2B5EF4-FFF2-40B4-BE49-F238E27FC236}">
                <a16:creationId xmlns:a16="http://schemas.microsoft.com/office/drawing/2014/main" id="{EB795291-BA60-45D7-AB65-22D0E96AC6E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447801"/>
            <a:ext cx="8229600" cy="4384782"/>
          </a:xfrm>
        </p:spPr>
      </p:pic>
    </p:spTree>
    <p:extLst>
      <p:ext uri="{BB962C8B-B14F-4D97-AF65-F5344CB8AC3E}">
        <p14:creationId xmlns:p14="http://schemas.microsoft.com/office/powerpoint/2010/main" val="13866061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a:solidFill>
                  <a:srgbClr val="FF0000"/>
                </a:solidFill>
              </a:rPr>
              <a:t>ACA</a:t>
            </a:r>
            <a:endParaRPr lang="en-US" sz="2800" dirty="0">
              <a:solidFill>
                <a:srgbClr val="FF0000"/>
              </a:solidFill>
            </a:endParaRPr>
          </a:p>
        </p:txBody>
      </p:sp>
      <p:sp>
        <p:nvSpPr>
          <p:cNvPr id="3" name="Content Placeholder 2"/>
          <p:cNvSpPr>
            <a:spLocks noGrp="1"/>
          </p:cNvSpPr>
          <p:nvPr>
            <p:ph idx="1"/>
          </p:nvPr>
        </p:nvSpPr>
        <p:spPr>
          <a:xfrm>
            <a:off x="457200" y="1143000"/>
            <a:ext cx="8229600" cy="5181600"/>
          </a:xfrm>
        </p:spPr>
        <p:txBody>
          <a:bodyPr/>
          <a:lstStyle/>
          <a:p>
            <a:r>
              <a:rPr lang="en-US" sz="2700" dirty="0"/>
              <a:t>Private insurance under ACA works through the healthy subsidizing the less healthy</a:t>
            </a:r>
          </a:p>
          <a:p>
            <a:r>
              <a:rPr lang="en-US" sz="2700" dirty="0"/>
              <a:t>Insurance companies suffer losses if, through </a:t>
            </a:r>
            <a:r>
              <a:rPr lang="en-US" sz="2700" dirty="0">
                <a:hlinkClick r:id="rId2"/>
              </a:rPr>
              <a:t>adverse selection</a:t>
            </a:r>
            <a:r>
              <a:rPr lang="en-US" sz="2700" dirty="0"/>
              <a:t>, few low cost customers purchase insurance relative to high cost</a:t>
            </a:r>
          </a:p>
          <a:p>
            <a:r>
              <a:rPr lang="en-US" sz="2700" dirty="0"/>
              <a:t>The ACA </a:t>
            </a:r>
            <a:r>
              <a:rPr lang="en-US" sz="2700" b="1" i="1" dirty="0"/>
              <a:t>pulled</a:t>
            </a:r>
            <a:r>
              <a:rPr lang="en-US" sz="2700" dirty="0"/>
              <a:t> healthier lower cost people into acquiring insurance through the </a:t>
            </a:r>
            <a:r>
              <a:rPr lang="en-US" sz="2700" dirty="0">
                <a:hlinkClick r:id="rId3"/>
              </a:rPr>
              <a:t>health insurance subsidies</a:t>
            </a:r>
            <a:endParaRPr lang="en-US" sz="2700" dirty="0"/>
          </a:p>
          <a:p>
            <a:r>
              <a:rPr lang="en-US" sz="2700" dirty="0"/>
              <a:t>The ACA </a:t>
            </a:r>
            <a:r>
              <a:rPr lang="en-US" sz="2700" b="1" i="1" dirty="0"/>
              <a:t>pushed</a:t>
            </a:r>
            <a:r>
              <a:rPr lang="en-US" sz="2700" dirty="0"/>
              <a:t> healthier lower cost people into acquiring insurance through the </a:t>
            </a:r>
            <a:r>
              <a:rPr lang="en-US" sz="2700" dirty="0">
                <a:hlinkClick r:id="rId4"/>
              </a:rPr>
              <a:t>system of  fines</a:t>
            </a:r>
            <a:r>
              <a:rPr lang="en-US" sz="2700" dirty="0"/>
              <a:t> that were part of the insurance mandate </a:t>
            </a:r>
            <a:r>
              <a:rPr lang="en-US" sz="2700" b="1" dirty="0"/>
              <a:t>(this has been repealed)</a:t>
            </a:r>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0921799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pPr algn="l"/>
            <a:r>
              <a:rPr lang="en-US" dirty="0">
                <a:solidFill>
                  <a:srgbClr val="FF0000"/>
                </a:solidFill>
              </a:rPr>
              <a:t>ACA</a:t>
            </a:r>
            <a:endParaRPr lang="en-US" dirty="0"/>
          </a:p>
        </p:txBody>
      </p:sp>
      <p:sp>
        <p:nvSpPr>
          <p:cNvPr id="3" name="Content Placeholder 2"/>
          <p:cNvSpPr>
            <a:spLocks noGrp="1"/>
          </p:cNvSpPr>
          <p:nvPr>
            <p:ph idx="1"/>
          </p:nvPr>
        </p:nvSpPr>
        <p:spPr>
          <a:xfrm>
            <a:off x="457200" y="1143000"/>
            <a:ext cx="8229600" cy="4983163"/>
          </a:xfrm>
        </p:spPr>
        <p:txBody>
          <a:bodyPr/>
          <a:lstStyle/>
          <a:p>
            <a:pPr marL="0" indent="0">
              <a:buNone/>
            </a:pPr>
            <a:r>
              <a:rPr lang="en-US" dirty="0"/>
              <a:t>The three ACA provisions, tying both insurers and the insured, work together:</a:t>
            </a:r>
          </a:p>
          <a:p>
            <a:pPr marL="457200" indent="-457200">
              <a:buFont typeface="+mj-lt"/>
              <a:buAutoNum type="alphaUcPeriod"/>
            </a:pPr>
            <a:r>
              <a:rPr lang="en-US" sz="2400" dirty="0"/>
              <a:t>Mandate that every adult indicate that he (she) and his (her) dependents have health insurance.</a:t>
            </a:r>
          </a:p>
          <a:p>
            <a:pPr marL="457200" lvl="0" indent="-457200">
              <a:buFont typeface="+mj-lt"/>
              <a:buAutoNum type="alphaUcPeriod"/>
            </a:pPr>
            <a:r>
              <a:rPr lang="en-US" sz="2400" dirty="0"/>
              <a:t>Insurance companies will no longer be allowed to use an applicant’s existing health condition in deciding on insuring the person.</a:t>
            </a:r>
          </a:p>
          <a:p>
            <a:pPr marL="457200" indent="-457200">
              <a:buFont typeface="+mj-lt"/>
              <a:buAutoNum type="alphaUcPeriod"/>
            </a:pPr>
            <a:r>
              <a:rPr lang="en-US" sz="2400" dirty="0"/>
              <a:t>Insurance companies will no longer be able to set premiums for individual cases based on expected cost.  Insurance firms will be allowed to set single premiums only for broadly defined categories of customers.</a:t>
            </a:r>
          </a:p>
          <a:p>
            <a:pPr marL="0" indent="0">
              <a:buNone/>
            </a:pPr>
            <a:r>
              <a:rPr lang="en-US" dirty="0"/>
              <a:t> </a:t>
            </a:r>
          </a:p>
        </p:txBody>
      </p:sp>
    </p:spTree>
    <p:extLst>
      <p:ext uri="{BB962C8B-B14F-4D97-AF65-F5344CB8AC3E}">
        <p14:creationId xmlns:p14="http://schemas.microsoft.com/office/powerpoint/2010/main" val="4039312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4638"/>
            <a:ext cx="8229600" cy="792162"/>
          </a:xfrm>
        </p:spPr>
        <p:txBody>
          <a:bodyPr/>
          <a:lstStyle/>
          <a:p>
            <a:pPr algn="l"/>
            <a:r>
              <a:rPr lang="en-US" dirty="0"/>
              <a:t>Health Insurance</a:t>
            </a:r>
          </a:p>
        </p:txBody>
      </p:sp>
      <p:sp>
        <p:nvSpPr>
          <p:cNvPr id="62467" name="Rectangle 3"/>
          <p:cNvSpPr>
            <a:spLocks noGrp="1" noChangeArrowheads="1"/>
          </p:cNvSpPr>
          <p:nvPr>
            <p:ph type="body" idx="1"/>
          </p:nvPr>
        </p:nvSpPr>
        <p:spPr>
          <a:xfrm>
            <a:off x="457200" y="1066800"/>
            <a:ext cx="8229600" cy="5059363"/>
          </a:xfrm>
        </p:spPr>
        <p:txBody>
          <a:bodyPr/>
          <a:lstStyle/>
          <a:p>
            <a:r>
              <a:rPr lang="en-US" sz="3600" dirty="0"/>
              <a:t>Two fundamental problems with health insurance</a:t>
            </a:r>
          </a:p>
          <a:p>
            <a:pPr lvl="1"/>
            <a:r>
              <a:rPr lang="en-US" sz="3200" dirty="0"/>
              <a:t>Moral hazard reflects the change in behavior in people brought about by being insured</a:t>
            </a:r>
          </a:p>
          <a:p>
            <a:pPr lvl="1"/>
            <a:r>
              <a:rPr lang="en-US" sz="3200" dirty="0"/>
              <a:t>Adverse Selection reflects the additional cost to insurers brought about by the non-random self-selection of people into the pool of the insured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pPr algn="l"/>
            <a:r>
              <a:rPr lang="en-US" dirty="0">
                <a:solidFill>
                  <a:srgbClr val="FF0000"/>
                </a:solidFill>
              </a:rPr>
              <a:t>ACA</a:t>
            </a:r>
            <a:endParaRPr lang="en-US" dirty="0"/>
          </a:p>
        </p:txBody>
      </p:sp>
      <p:sp>
        <p:nvSpPr>
          <p:cNvPr id="3" name="Content Placeholder 2"/>
          <p:cNvSpPr>
            <a:spLocks noGrp="1"/>
          </p:cNvSpPr>
          <p:nvPr>
            <p:ph idx="1"/>
          </p:nvPr>
        </p:nvSpPr>
        <p:spPr>
          <a:xfrm>
            <a:off x="457200" y="990600"/>
            <a:ext cx="8229600" cy="5135563"/>
          </a:xfrm>
        </p:spPr>
        <p:txBody>
          <a:bodyPr/>
          <a:lstStyle/>
          <a:p>
            <a:r>
              <a:rPr lang="en-US" sz="2900" dirty="0"/>
              <a:t>As of 2019, households without health insurance during the year will no longer be subject to a fine when taxes are filed</a:t>
            </a:r>
          </a:p>
          <a:p>
            <a:r>
              <a:rPr lang="en-US" sz="2900" dirty="0"/>
              <a:t>The elimination of this </a:t>
            </a:r>
            <a:r>
              <a:rPr lang="en-US" sz="2900" i="1" dirty="0"/>
              <a:t>push</a:t>
            </a:r>
            <a:r>
              <a:rPr lang="en-US" sz="2900" dirty="0"/>
              <a:t> should contribute to adverse selection problem giving rise to higher premiums and fewer insured</a:t>
            </a:r>
          </a:p>
          <a:p>
            <a:r>
              <a:rPr lang="en-US" sz="2900" dirty="0"/>
              <a:t>The </a:t>
            </a:r>
            <a:r>
              <a:rPr lang="en-US" sz="2900" dirty="0">
                <a:hlinkClick r:id="rId2"/>
              </a:rPr>
              <a:t>evidence</a:t>
            </a:r>
            <a:r>
              <a:rPr lang="en-US" sz="2900" dirty="0"/>
              <a:t> suggests the elimination of the mandate has not led to a “Death Spiral”.</a:t>
            </a:r>
          </a:p>
          <a:p>
            <a:r>
              <a:rPr lang="en-US" sz="2900" dirty="0"/>
              <a:t>Partially due to intervention by individual states, the </a:t>
            </a:r>
            <a:r>
              <a:rPr lang="en-US" sz="2900" dirty="0">
                <a:hlinkClick r:id="rId3"/>
              </a:rPr>
              <a:t>evidence this year suggests this has not happened</a:t>
            </a:r>
            <a:r>
              <a:rPr lang="en-US" sz="2900" dirty="0"/>
              <a:t>.</a:t>
            </a:r>
          </a:p>
          <a:p>
            <a:endParaRPr lang="en-US" dirty="0"/>
          </a:p>
        </p:txBody>
      </p:sp>
    </p:spTree>
    <p:extLst>
      <p:ext uri="{BB962C8B-B14F-4D97-AF65-F5344CB8AC3E}">
        <p14:creationId xmlns:p14="http://schemas.microsoft.com/office/powerpoint/2010/main" val="42017339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a:solidFill>
                  <a:srgbClr val="FF0000"/>
                </a:solidFill>
              </a:rPr>
              <a:t>ACA</a:t>
            </a:r>
            <a:endParaRPr lang="en-US" dirty="0"/>
          </a:p>
        </p:txBody>
      </p:sp>
      <p:sp>
        <p:nvSpPr>
          <p:cNvPr id="3" name="Content Placeholder 2"/>
          <p:cNvSpPr>
            <a:spLocks noGrp="1"/>
          </p:cNvSpPr>
          <p:nvPr>
            <p:ph idx="1"/>
          </p:nvPr>
        </p:nvSpPr>
        <p:spPr>
          <a:xfrm>
            <a:off x="457200" y="1143000"/>
            <a:ext cx="8229600" cy="4983163"/>
          </a:xfrm>
        </p:spPr>
        <p:txBody>
          <a:bodyPr/>
          <a:lstStyle/>
          <a:p>
            <a:r>
              <a:rPr lang="en-US" dirty="0"/>
              <a:t>The </a:t>
            </a:r>
            <a:r>
              <a:rPr lang="en-US" dirty="0">
                <a:hlinkClick r:id="rId2"/>
              </a:rPr>
              <a:t>burden of the mandate fine by income level</a:t>
            </a:r>
            <a:endParaRPr lang="en-US" dirty="0"/>
          </a:p>
          <a:p>
            <a:endParaRPr lang="en-US" dirty="0"/>
          </a:p>
          <a:p>
            <a:r>
              <a:rPr lang="en-US" dirty="0">
                <a:hlinkClick r:id="rId3"/>
              </a:rPr>
              <a:t>Insurer participation across the US</a:t>
            </a:r>
            <a:endParaRPr lang="en-US" dirty="0"/>
          </a:p>
          <a:p>
            <a:endParaRPr lang="en-US" dirty="0"/>
          </a:p>
          <a:p>
            <a:r>
              <a:rPr lang="en-US" dirty="0">
                <a:hlinkClick r:id="rId4"/>
              </a:rPr>
              <a:t>Time trend in total enrollment in ACA marketplace</a:t>
            </a:r>
            <a:r>
              <a:rPr lang="en-US" dirty="0"/>
              <a:t>	</a:t>
            </a:r>
          </a:p>
        </p:txBody>
      </p:sp>
    </p:spTree>
    <p:extLst>
      <p:ext uri="{BB962C8B-B14F-4D97-AF65-F5344CB8AC3E}">
        <p14:creationId xmlns:p14="http://schemas.microsoft.com/office/powerpoint/2010/main" val="1543146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dirty="0">
                <a:solidFill>
                  <a:srgbClr val="0070C0"/>
                </a:solidFill>
              </a:rPr>
              <a:t>Possible changes to ACA</a:t>
            </a:r>
          </a:p>
          <a:p>
            <a:endParaRPr lang="en-US" dirty="0">
              <a:solidFill>
                <a:srgbClr val="0070C0"/>
              </a:solidFill>
            </a:endParaRPr>
          </a:p>
          <a:p>
            <a:pPr marL="0" indent="0">
              <a:buNone/>
            </a:pPr>
            <a:r>
              <a:rPr lang="en-US" dirty="0">
                <a:solidFill>
                  <a:srgbClr val="C00000"/>
                </a:solidFill>
              </a:rPr>
              <a:t>PUSH</a:t>
            </a:r>
          </a:p>
          <a:p>
            <a:pPr marL="0" indent="0">
              <a:buNone/>
            </a:pPr>
            <a:endParaRPr lang="en-US" dirty="0">
              <a:solidFill>
                <a:srgbClr val="C00000"/>
              </a:solidFill>
            </a:endParaRPr>
          </a:p>
          <a:p>
            <a:pPr marL="0" indent="0">
              <a:buNone/>
            </a:pPr>
            <a:endParaRPr lang="en-US" dirty="0">
              <a:solidFill>
                <a:srgbClr val="C00000"/>
              </a:solidFill>
            </a:endParaRPr>
          </a:p>
          <a:p>
            <a:pPr marL="0" indent="0">
              <a:buNone/>
            </a:pPr>
            <a:r>
              <a:rPr lang="en-US" dirty="0">
                <a:solidFill>
                  <a:srgbClr val="C00000"/>
                </a:solidFill>
              </a:rPr>
              <a:t>PULL</a:t>
            </a:r>
          </a:p>
        </p:txBody>
      </p:sp>
    </p:spTree>
    <p:extLst>
      <p:ext uri="{BB962C8B-B14F-4D97-AF65-F5344CB8AC3E}">
        <p14:creationId xmlns:p14="http://schemas.microsoft.com/office/powerpoint/2010/main" val="187692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274638"/>
            <a:ext cx="8229600" cy="868362"/>
          </a:xfrm>
        </p:spPr>
        <p:txBody>
          <a:bodyPr/>
          <a:lstStyle/>
          <a:p>
            <a:pPr algn="l"/>
            <a:r>
              <a:rPr lang="en-US"/>
              <a:t>Private Insurance</a:t>
            </a:r>
          </a:p>
        </p:txBody>
      </p:sp>
      <p:sp>
        <p:nvSpPr>
          <p:cNvPr id="61443" name="Rectangle 3"/>
          <p:cNvSpPr>
            <a:spLocks noGrp="1" noChangeArrowheads="1"/>
          </p:cNvSpPr>
          <p:nvPr>
            <p:ph type="body" idx="1"/>
          </p:nvPr>
        </p:nvSpPr>
        <p:spPr>
          <a:xfrm>
            <a:off x="457200" y="1295400"/>
            <a:ext cx="8229600" cy="4830763"/>
          </a:xfrm>
        </p:spPr>
        <p:txBody>
          <a:bodyPr/>
          <a:lstStyle/>
          <a:p>
            <a:pPr marL="463550" indent="-463550">
              <a:lnSpc>
                <a:spcPct val="80000"/>
              </a:lnSpc>
              <a:buFontTx/>
              <a:buNone/>
            </a:pPr>
            <a:r>
              <a:rPr lang="en-US" sz="2800" dirty="0"/>
              <a:t>How do Private insurance companies deal with Moral Hazard?</a:t>
            </a:r>
          </a:p>
          <a:p>
            <a:pPr marL="463550" indent="-463550">
              <a:lnSpc>
                <a:spcPct val="80000"/>
              </a:lnSpc>
            </a:pPr>
            <a:r>
              <a:rPr lang="en-US" sz="2800" dirty="0"/>
              <a:t>Insurance lowers the marginal cost of the decision to consume health care inducing moral hazard</a:t>
            </a:r>
          </a:p>
          <a:p>
            <a:pPr marL="463550" indent="-463550">
              <a:lnSpc>
                <a:spcPct val="80000"/>
              </a:lnSpc>
            </a:pPr>
            <a:r>
              <a:rPr lang="en-US" sz="2800" dirty="0"/>
              <a:t>Most private health plans include a yearly </a:t>
            </a:r>
            <a:r>
              <a:rPr lang="en-US" sz="2800" dirty="0">
                <a:hlinkClick r:id="rId2"/>
              </a:rPr>
              <a:t>deductible</a:t>
            </a:r>
            <a:r>
              <a:rPr lang="en-US" sz="2800" dirty="0"/>
              <a:t> the consumer pays before any payments are made by the insurance company (with exceptions)</a:t>
            </a:r>
          </a:p>
          <a:p>
            <a:pPr marL="463550" indent="-463550">
              <a:lnSpc>
                <a:spcPct val="80000"/>
              </a:lnSpc>
            </a:pPr>
            <a:r>
              <a:rPr lang="en-US" sz="2800" dirty="0"/>
              <a:t>Many plans also include </a:t>
            </a:r>
            <a:r>
              <a:rPr lang="en-US" sz="2800" dirty="0">
                <a:hlinkClick r:id="rId3"/>
              </a:rPr>
              <a:t>coinsurance</a:t>
            </a:r>
            <a:r>
              <a:rPr lang="en-US" sz="2800" dirty="0"/>
              <a:t> or </a:t>
            </a:r>
            <a:r>
              <a:rPr lang="en-US" sz="2800" dirty="0">
                <a:hlinkClick r:id="rId3"/>
              </a:rPr>
              <a:t>copayment</a:t>
            </a:r>
            <a:r>
              <a:rPr lang="en-US" sz="2800" dirty="0"/>
              <a:t> schedules in which the insured pays part of health costs beyond deductible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10" name="Rectangle 22"/>
          <p:cNvSpPr>
            <a:spLocks noGrp="1" noChangeArrowheads="1"/>
          </p:cNvSpPr>
          <p:nvPr>
            <p:ph type="body" idx="1"/>
          </p:nvPr>
        </p:nvSpPr>
        <p:spPr>
          <a:xfrm>
            <a:off x="5715000" y="1143000"/>
            <a:ext cx="3200400" cy="5638800"/>
          </a:xfrm>
          <a:noFill/>
          <a:ln/>
        </p:spPr>
        <p:txBody>
          <a:bodyPr/>
          <a:lstStyle/>
          <a:p>
            <a:pPr>
              <a:lnSpc>
                <a:spcPct val="80000"/>
              </a:lnSpc>
            </a:pPr>
            <a:r>
              <a:rPr lang="en-US" sz="2400" dirty="0"/>
              <a:t>With no insurance, equilibrium is at point e with a 1000 doctor visits per time period</a:t>
            </a:r>
          </a:p>
          <a:p>
            <a:pPr>
              <a:lnSpc>
                <a:spcPct val="80000"/>
              </a:lnSpc>
            </a:pPr>
            <a:r>
              <a:rPr lang="en-US" sz="2400" dirty="0"/>
              <a:t>With insurance covering 80% of costs, quantity demanded doubles from 1000 to 2000 visits</a:t>
            </a:r>
          </a:p>
          <a:p>
            <a:pPr>
              <a:lnSpc>
                <a:spcPct val="80000"/>
              </a:lnSpc>
            </a:pPr>
            <a:r>
              <a:rPr lang="en-US" sz="2400" dirty="0"/>
              <a:t> If health insurance covered 100% the quantity demanded would be 2250 visits</a:t>
            </a:r>
          </a:p>
          <a:p>
            <a:pPr>
              <a:lnSpc>
                <a:spcPct val="80000"/>
              </a:lnSpc>
            </a:pPr>
            <a:r>
              <a:rPr lang="en-US" sz="2400" dirty="0"/>
              <a:t>How </a:t>
            </a:r>
            <a:r>
              <a:rPr lang="en-US" sz="2400" dirty="0">
                <a:hlinkClick r:id="rId2"/>
              </a:rPr>
              <a:t>elastic</a:t>
            </a:r>
            <a:r>
              <a:rPr lang="en-US" sz="2400" dirty="0"/>
              <a:t> is the demand curve?</a:t>
            </a:r>
          </a:p>
          <a:p>
            <a:pPr marL="0" indent="0">
              <a:lnSpc>
                <a:spcPct val="80000"/>
              </a:lnSpc>
              <a:buNone/>
            </a:pPr>
            <a:endParaRPr lang="en-US" sz="2400" dirty="0"/>
          </a:p>
        </p:txBody>
      </p:sp>
      <p:sp>
        <p:nvSpPr>
          <p:cNvPr id="63511" name="Rectangle 23"/>
          <p:cNvSpPr>
            <a:spLocks noGrp="1" noChangeArrowheads="1"/>
          </p:cNvSpPr>
          <p:nvPr>
            <p:ph type="title"/>
          </p:nvPr>
        </p:nvSpPr>
        <p:spPr>
          <a:xfrm>
            <a:off x="457200" y="274638"/>
            <a:ext cx="8229600" cy="868362"/>
          </a:xfrm>
          <a:noFill/>
          <a:ln/>
        </p:spPr>
        <p:txBody>
          <a:bodyPr/>
          <a:lstStyle/>
          <a:p>
            <a:pPr algn="l"/>
            <a:r>
              <a:rPr lang="en-US" sz="3600"/>
              <a:t>Market for non-emergency health care</a:t>
            </a:r>
          </a:p>
        </p:txBody>
      </p:sp>
      <p:grpSp>
        <p:nvGrpSpPr>
          <p:cNvPr id="63530" name="Group 42"/>
          <p:cNvGrpSpPr>
            <a:grpSpLocks noChangeAspect="1"/>
          </p:cNvGrpSpPr>
          <p:nvPr/>
        </p:nvGrpSpPr>
        <p:grpSpPr bwMode="auto">
          <a:xfrm>
            <a:off x="762000" y="1752600"/>
            <a:ext cx="5105400" cy="3665538"/>
            <a:chOff x="2520" y="2340"/>
            <a:chExt cx="7020" cy="3600"/>
          </a:xfrm>
        </p:grpSpPr>
        <p:sp>
          <p:nvSpPr>
            <p:cNvPr id="63531" name="AutoShape 43"/>
            <p:cNvSpPr>
              <a:spLocks noChangeAspect="1" noChangeArrowheads="1"/>
            </p:cNvSpPr>
            <p:nvPr/>
          </p:nvSpPr>
          <p:spPr bwMode="auto">
            <a:xfrm>
              <a:off x="2520" y="2340"/>
              <a:ext cx="7020" cy="3600"/>
            </a:xfrm>
            <a:prstGeom prst="rect">
              <a:avLst/>
            </a:prstGeom>
            <a:noFill/>
            <a:ln w="9525">
              <a:noFill/>
              <a:miter lim="800000"/>
              <a:headEnd/>
              <a:tailEnd/>
            </a:ln>
          </p:spPr>
          <p:txBody>
            <a:bodyPr/>
            <a:lstStyle/>
            <a:p>
              <a:endParaRPr lang="en-US"/>
            </a:p>
          </p:txBody>
        </p:sp>
        <p:sp>
          <p:nvSpPr>
            <p:cNvPr id="63532" name="Line 44"/>
            <p:cNvSpPr>
              <a:spLocks noChangeShapeType="1"/>
            </p:cNvSpPr>
            <p:nvPr/>
          </p:nvSpPr>
          <p:spPr bwMode="auto">
            <a:xfrm>
              <a:off x="3780" y="2340"/>
              <a:ext cx="0" cy="3241"/>
            </a:xfrm>
            <a:prstGeom prst="line">
              <a:avLst/>
            </a:prstGeom>
            <a:noFill/>
            <a:ln w="9525">
              <a:solidFill>
                <a:srgbClr val="000000"/>
              </a:solidFill>
              <a:round/>
              <a:headEnd/>
              <a:tailEnd/>
            </a:ln>
          </p:spPr>
          <p:txBody>
            <a:bodyPr/>
            <a:lstStyle/>
            <a:p>
              <a:endParaRPr lang="en-US"/>
            </a:p>
          </p:txBody>
        </p:sp>
        <p:sp>
          <p:nvSpPr>
            <p:cNvPr id="63533" name="Line 45"/>
            <p:cNvSpPr>
              <a:spLocks noChangeShapeType="1"/>
            </p:cNvSpPr>
            <p:nvPr/>
          </p:nvSpPr>
          <p:spPr bwMode="auto">
            <a:xfrm>
              <a:off x="3780" y="5581"/>
              <a:ext cx="3780" cy="0"/>
            </a:xfrm>
            <a:prstGeom prst="line">
              <a:avLst/>
            </a:prstGeom>
            <a:noFill/>
            <a:ln w="9525">
              <a:solidFill>
                <a:srgbClr val="000000"/>
              </a:solidFill>
              <a:round/>
              <a:headEnd/>
              <a:tailEnd/>
            </a:ln>
          </p:spPr>
          <p:txBody>
            <a:bodyPr/>
            <a:lstStyle/>
            <a:p>
              <a:endParaRPr lang="en-US"/>
            </a:p>
          </p:txBody>
        </p:sp>
        <p:sp>
          <p:nvSpPr>
            <p:cNvPr id="63534" name="Line 46"/>
            <p:cNvSpPr>
              <a:spLocks noChangeShapeType="1"/>
            </p:cNvSpPr>
            <p:nvPr/>
          </p:nvSpPr>
          <p:spPr bwMode="auto">
            <a:xfrm>
              <a:off x="3780" y="4320"/>
              <a:ext cx="3420" cy="1"/>
            </a:xfrm>
            <a:prstGeom prst="line">
              <a:avLst/>
            </a:prstGeom>
            <a:noFill/>
            <a:ln w="9525">
              <a:solidFill>
                <a:srgbClr val="000000"/>
              </a:solidFill>
              <a:round/>
              <a:headEnd/>
              <a:tailEnd/>
            </a:ln>
          </p:spPr>
          <p:txBody>
            <a:bodyPr/>
            <a:lstStyle/>
            <a:p>
              <a:endParaRPr lang="en-US"/>
            </a:p>
          </p:txBody>
        </p:sp>
        <p:sp>
          <p:nvSpPr>
            <p:cNvPr id="63535" name="Text Box 47"/>
            <p:cNvSpPr txBox="1">
              <a:spLocks noChangeArrowheads="1"/>
            </p:cNvSpPr>
            <p:nvPr/>
          </p:nvSpPr>
          <p:spPr bwMode="auto">
            <a:xfrm>
              <a:off x="7560" y="5580"/>
              <a:ext cx="1980" cy="358"/>
            </a:xfrm>
            <a:prstGeom prst="rect">
              <a:avLst/>
            </a:prstGeom>
            <a:noFill/>
            <a:ln w="9525">
              <a:noFill/>
              <a:miter lim="800000"/>
              <a:headEnd/>
              <a:tailEnd/>
            </a:ln>
          </p:spPr>
          <p:txBody>
            <a:bodyPr/>
            <a:lstStyle/>
            <a:p>
              <a:r>
                <a:rPr lang="en-US" sz="1500">
                  <a:latin typeface="Times New Roman" pitchFamily="18" charset="0"/>
                </a:rPr>
                <a:t>Number of visits</a:t>
              </a:r>
              <a:endParaRPr lang="en-US" sz="2400"/>
            </a:p>
          </p:txBody>
        </p:sp>
        <p:sp>
          <p:nvSpPr>
            <p:cNvPr id="63536" name="Text Box 48"/>
            <p:cNvSpPr txBox="1">
              <a:spLocks noChangeArrowheads="1"/>
            </p:cNvSpPr>
            <p:nvPr/>
          </p:nvSpPr>
          <p:spPr bwMode="auto">
            <a:xfrm>
              <a:off x="2520" y="2340"/>
              <a:ext cx="1440" cy="900"/>
            </a:xfrm>
            <a:prstGeom prst="rect">
              <a:avLst/>
            </a:prstGeom>
            <a:noFill/>
            <a:ln w="9525">
              <a:noFill/>
              <a:miter lim="800000"/>
              <a:headEnd/>
              <a:tailEnd/>
            </a:ln>
          </p:spPr>
          <p:txBody>
            <a:bodyPr/>
            <a:lstStyle/>
            <a:p>
              <a:pPr algn="ctr"/>
              <a:r>
                <a:rPr lang="en-US" sz="1600">
                  <a:latin typeface="Times New Roman" pitchFamily="18" charset="0"/>
                </a:rPr>
                <a:t>Price </a:t>
              </a:r>
            </a:p>
            <a:p>
              <a:pPr algn="ctr"/>
              <a:r>
                <a:rPr lang="en-US" sz="1600">
                  <a:latin typeface="Times New Roman" pitchFamily="18" charset="0"/>
                </a:rPr>
                <a:t>(per visit)</a:t>
              </a:r>
              <a:endParaRPr lang="en-US" sz="2400"/>
            </a:p>
          </p:txBody>
        </p:sp>
        <p:sp>
          <p:nvSpPr>
            <p:cNvPr id="63537" name="Line 49"/>
            <p:cNvSpPr>
              <a:spLocks noChangeShapeType="1"/>
            </p:cNvSpPr>
            <p:nvPr/>
          </p:nvSpPr>
          <p:spPr bwMode="auto">
            <a:xfrm>
              <a:off x="3780" y="3420"/>
              <a:ext cx="3420" cy="2161"/>
            </a:xfrm>
            <a:prstGeom prst="line">
              <a:avLst/>
            </a:prstGeom>
            <a:noFill/>
            <a:ln w="9525">
              <a:solidFill>
                <a:srgbClr val="000000"/>
              </a:solidFill>
              <a:round/>
              <a:headEnd/>
              <a:tailEnd/>
            </a:ln>
          </p:spPr>
          <p:txBody>
            <a:bodyPr/>
            <a:lstStyle/>
            <a:p>
              <a:endParaRPr lang="en-US"/>
            </a:p>
          </p:txBody>
        </p:sp>
        <p:sp>
          <p:nvSpPr>
            <p:cNvPr id="63538" name="Text Box 50"/>
            <p:cNvSpPr txBox="1">
              <a:spLocks noChangeArrowheads="1"/>
            </p:cNvSpPr>
            <p:nvPr/>
          </p:nvSpPr>
          <p:spPr bwMode="auto">
            <a:xfrm>
              <a:off x="7200" y="4140"/>
              <a:ext cx="540" cy="540"/>
            </a:xfrm>
            <a:prstGeom prst="rect">
              <a:avLst/>
            </a:prstGeom>
            <a:noFill/>
            <a:ln w="9525">
              <a:noFill/>
              <a:miter lim="800000"/>
              <a:headEnd/>
              <a:tailEnd/>
            </a:ln>
          </p:spPr>
          <p:txBody>
            <a:bodyPr/>
            <a:lstStyle/>
            <a:p>
              <a:r>
                <a:rPr lang="en-US" sz="1200">
                  <a:latin typeface="Times New Roman" pitchFamily="18" charset="0"/>
                </a:rPr>
                <a:t>S</a:t>
              </a:r>
              <a:endParaRPr lang="en-US"/>
            </a:p>
          </p:txBody>
        </p:sp>
        <p:sp>
          <p:nvSpPr>
            <p:cNvPr id="63539" name="Line 51"/>
            <p:cNvSpPr>
              <a:spLocks noChangeShapeType="1"/>
            </p:cNvSpPr>
            <p:nvPr/>
          </p:nvSpPr>
          <p:spPr bwMode="auto">
            <a:xfrm>
              <a:off x="5220" y="4320"/>
              <a:ext cx="0" cy="1260"/>
            </a:xfrm>
            <a:prstGeom prst="line">
              <a:avLst/>
            </a:prstGeom>
            <a:noFill/>
            <a:ln w="9525">
              <a:solidFill>
                <a:srgbClr val="000000"/>
              </a:solidFill>
              <a:prstDash val="dash"/>
              <a:round/>
              <a:headEnd/>
              <a:tailEnd/>
            </a:ln>
          </p:spPr>
          <p:txBody>
            <a:bodyPr/>
            <a:lstStyle/>
            <a:p>
              <a:endParaRPr lang="en-US"/>
            </a:p>
          </p:txBody>
        </p:sp>
        <p:sp>
          <p:nvSpPr>
            <p:cNvPr id="63540" name="Text Box 52"/>
            <p:cNvSpPr txBox="1">
              <a:spLocks noChangeArrowheads="1"/>
            </p:cNvSpPr>
            <p:nvPr/>
          </p:nvSpPr>
          <p:spPr bwMode="auto">
            <a:xfrm>
              <a:off x="4680" y="5580"/>
              <a:ext cx="900" cy="360"/>
            </a:xfrm>
            <a:prstGeom prst="rect">
              <a:avLst/>
            </a:prstGeom>
            <a:noFill/>
            <a:ln w="9525">
              <a:noFill/>
              <a:miter lim="800000"/>
              <a:headEnd/>
              <a:tailEnd/>
            </a:ln>
          </p:spPr>
          <p:txBody>
            <a:bodyPr/>
            <a:lstStyle/>
            <a:p>
              <a:pPr algn="ctr"/>
              <a:r>
                <a:rPr lang="en-US" sz="1000">
                  <a:latin typeface="Times New Roman" pitchFamily="18" charset="0"/>
                </a:rPr>
                <a:t>1000</a:t>
              </a:r>
              <a:endParaRPr lang="en-US"/>
            </a:p>
          </p:txBody>
        </p:sp>
        <p:sp>
          <p:nvSpPr>
            <p:cNvPr id="63541" name="Text Box 53"/>
            <p:cNvSpPr txBox="1">
              <a:spLocks noChangeArrowheads="1"/>
            </p:cNvSpPr>
            <p:nvPr/>
          </p:nvSpPr>
          <p:spPr bwMode="auto">
            <a:xfrm>
              <a:off x="3240" y="4140"/>
              <a:ext cx="720" cy="360"/>
            </a:xfrm>
            <a:prstGeom prst="rect">
              <a:avLst/>
            </a:prstGeom>
            <a:noFill/>
            <a:ln w="9525">
              <a:noFill/>
              <a:miter lim="800000"/>
              <a:headEnd/>
              <a:tailEnd/>
            </a:ln>
          </p:spPr>
          <p:txBody>
            <a:bodyPr/>
            <a:lstStyle/>
            <a:p>
              <a:pPr algn="ctr"/>
              <a:r>
                <a:rPr lang="en-US" sz="1000">
                  <a:latin typeface="Times New Roman" pitchFamily="18" charset="0"/>
                </a:rPr>
                <a:t>500</a:t>
              </a:r>
              <a:endParaRPr lang="en-US"/>
            </a:p>
          </p:txBody>
        </p:sp>
        <p:sp>
          <p:nvSpPr>
            <p:cNvPr id="63542" name="Text Box 54"/>
            <p:cNvSpPr txBox="1">
              <a:spLocks noChangeArrowheads="1"/>
            </p:cNvSpPr>
            <p:nvPr/>
          </p:nvSpPr>
          <p:spPr bwMode="auto">
            <a:xfrm>
              <a:off x="3240" y="5040"/>
              <a:ext cx="720" cy="360"/>
            </a:xfrm>
            <a:prstGeom prst="rect">
              <a:avLst/>
            </a:prstGeom>
            <a:noFill/>
            <a:ln w="9525">
              <a:noFill/>
              <a:miter lim="800000"/>
              <a:headEnd/>
              <a:tailEnd/>
            </a:ln>
          </p:spPr>
          <p:txBody>
            <a:bodyPr/>
            <a:lstStyle/>
            <a:p>
              <a:pPr algn="ctr"/>
              <a:r>
                <a:rPr lang="en-US" sz="1000">
                  <a:latin typeface="Times New Roman" pitchFamily="18" charset="0"/>
                </a:rPr>
                <a:t>100</a:t>
              </a:r>
              <a:endParaRPr lang="en-US"/>
            </a:p>
          </p:txBody>
        </p:sp>
        <p:sp>
          <p:nvSpPr>
            <p:cNvPr id="63543" name="Line 55"/>
            <p:cNvSpPr>
              <a:spLocks noChangeShapeType="1"/>
            </p:cNvSpPr>
            <p:nvPr/>
          </p:nvSpPr>
          <p:spPr bwMode="auto">
            <a:xfrm>
              <a:off x="6660" y="5220"/>
              <a:ext cx="0" cy="360"/>
            </a:xfrm>
            <a:prstGeom prst="line">
              <a:avLst/>
            </a:prstGeom>
            <a:noFill/>
            <a:ln w="9525">
              <a:solidFill>
                <a:srgbClr val="000000"/>
              </a:solidFill>
              <a:prstDash val="dash"/>
              <a:round/>
              <a:headEnd/>
              <a:tailEnd/>
            </a:ln>
          </p:spPr>
          <p:txBody>
            <a:bodyPr/>
            <a:lstStyle/>
            <a:p>
              <a:endParaRPr lang="en-US"/>
            </a:p>
          </p:txBody>
        </p:sp>
        <p:sp>
          <p:nvSpPr>
            <p:cNvPr id="63544" name="Line 56"/>
            <p:cNvSpPr>
              <a:spLocks noChangeShapeType="1"/>
            </p:cNvSpPr>
            <p:nvPr/>
          </p:nvSpPr>
          <p:spPr bwMode="auto">
            <a:xfrm flipH="1">
              <a:off x="3780" y="5220"/>
              <a:ext cx="2880" cy="0"/>
            </a:xfrm>
            <a:prstGeom prst="line">
              <a:avLst/>
            </a:prstGeom>
            <a:noFill/>
            <a:ln w="9525">
              <a:solidFill>
                <a:srgbClr val="000000"/>
              </a:solidFill>
              <a:prstDash val="dash"/>
              <a:round/>
              <a:headEnd/>
              <a:tailEnd/>
            </a:ln>
          </p:spPr>
          <p:txBody>
            <a:bodyPr/>
            <a:lstStyle/>
            <a:p>
              <a:endParaRPr lang="en-US"/>
            </a:p>
          </p:txBody>
        </p:sp>
        <p:sp>
          <p:nvSpPr>
            <p:cNvPr id="63545" name="Text Box 57"/>
            <p:cNvSpPr txBox="1">
              <a:spLocks noChangeArrowheads="1"/>
            </p:cNvSpPr>
            <p:nvPr/>
          </p:nvSpPr>
          <p:spPr bwMode="auto">
            <a:xfrm>
              <a:off x="7200" y="5220"/>
              <a:ext cx="540" cy="360"/>
            </a:xfrm>
            <a:prstGeom prst="rect">
              <a:avLst/>
            </a:prstGeom>
            <a:noFill/>
            <a:ln w="9525">
              <a:noFill/>
              <a:miter lim="800000"/>
              <a:headEnd/>
              <a:tailEnd/>
            </a:ln>
          </p:spPr>
          <p:txBody>
            <a:bodyPr/>
            <a:lstStyle/>
            <a:p>
              <a:r>
                <a:rPr lang="en-US" sz="1200">
                  <a:latin typeface="Times New Roman" pitchFamily="18" charset="0"/>
                </a:rPr>
                <a:t>D</a:t>
              </a:r>
              <a:endParaRPr lang="en-US"/>
            </a:p>
          </p:txBody>
        </p:sp>
        <p:sp>
          <p:nvSpPr>
            <p:cNvPr id="63546" name="Text Box 58"/>
            <p:cNvSpPr txBox="1">
              <a:spLocks noChangeArrowheads="1"/>
            </p:cNvSpPr>
            <p:nvPr/>
          </p:nvSpPr>
          <p:spPr bwMode="auto">
            <a:xfrm>
              <a:off x="6120" y="5580"/>
              <a:ext cx="720" cy="360"/>
            </a:xfrm>
            <a:prstGeom prst="rect">
              <a:avLst/>
            </a:prstGeom>
            <a:noFill/>
            <a:ln w="9525">
              <a:noFill/>
              <a:miter lim="800000"/>
              <a:headEnd/>
              <a:tailEnd/>
            </a:ln>
          </p:spPr>
          <p:txBody>
            <a:bodyPr/>
            <a:lstStyle/>
            <a:p>
              <a:pPr algn="r"/>
              <a:r>
                <a:rPr lang="en-US" sz="1000">
                  <a:latin typeface="Times New Roman" pitchFamily="18" charset="0"/>
                </a:rPr>
                <a:t>2000</a:t>
              </a:r>
              <a:endParaRPr lang="en-US"/>
            </a:p>
          </p:txBody>
        </p:sp>
        <p:sp>
          <p:nvSpPr>
            <p:cNvPr id="63547" name="Text Box 59"/>
            <p:cNvSpPr txBox="1">
              <a:spLocks noChangeArrowheads="1"/>
            </p:cNvSpPr>
            <p:nvPr/>
          </p:nvSpPr>
          <p:spPr bwMode="auto">
            <a:xfrm>
              <a:off x="6840" y="5580"/>
              <a:ext cx="900" cy="360"/>
            </a:xfrm>
            <a:prstGeom prst="rect">
              <a:avLst/>
            </a:prstGeom>
            <a:noFill/>
            <a:ln w="9525">
              <a:noFill/>
              <a:miter lim="800000"/>
              <a:headEnd/>
              <a:tailEnd/>
            </a:ln>
          </p:spPr>
          <p:txBody>
            <a:bodyPr/>
            <a:lstStyle/>
            <a:p>
              <a:pPr algn="ctr"/>
              <a:r>
                <a:rPr lang="en-US" sz="1000">
                  <a:latin typeface="Times New Roman" pitchFamily="18" charset="0"/>
                </a:rPr>
                <a:t>2250</a:t>
              </a:r>
              <a:endParaRPr lang="en-US"/>
            </a:p>
          </p:txBody>
        </p:sp>
      </p:grpSp>
      <p:sp>
        <p:nvSpPr>
          <p:cNvPr id="63549" name="Text Box 61"/>
          <p:cNvSpPr txBox="1">
            <a:spLocks noChangeArrowheads="1"/>
          </p:cNvSpPr>
          <p:nvPr/>
        </p:nvSpPr>
        <p:spPr bwMode="auto">
          <a:xfrm>
            <a:off x="2590800" y="3505200"/>
            <a:ext cx="282575" cy="304800"/>
          </a:xfrm>
          <a:prstGeom prst="rect">
            <a:avLst/>
          </a:prstGeom>
          <a:noFill/>
          <a:ln w="9525">
            <a:noFill/>
            <a:miter lim="800000"/>
            <a:headEnd/>
            <a:tailEnd/>
          </a:ln>
          <a:effectLst/>
        </p:spPr>
        <p:txBody>
          <a:bodyPr wrap="none">
            <a:spAutoFit/>
          </a:bodyPr>
          <a:lstStyle/>
          <a:p>
            <a:r>
              <a:rPr lang="en-US" sz="1400"/>
              <a:t>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274638"/>
            <a:ext cx="8229600" cy="868362"/>
          </a:xfrm>
        </p:spPr>
        <p:txBody>
          <a:bodyPr/>
          <a:lstStyle/>
          <a:p>
            <a:pPr algn="l"/>
            <a:r>
              <a:rPr lang="en-US"/>
              <a:t>Adverse Selection</a:t>
            </a:r>
          </a:p>
        </p:txBody>
      </p:sp>
      <p:sp>
        <p:nvSpPr>
          <p:cNvPr id="67587" name="Rectangle 3"/>
          <p:cNvSpPr>
            <a:spLocks noGrp="1" noChangeArrowheads="1"/>
          </p:cNvSpPr>
          <p:nvPr>
            <p:ph type="body" idx="1"/>
          </p:nvPr>
        </p:nvSpPr>
        <p:spPr>
          <a:xfrm>
            <a:off x="457200" y="1295400"/>
            <a:ext cx="8229600" cy="4830763"/>
          </a:xfrm>
        </p:spPr>
        <p:txBody>
          <a:bodyPr/>
          <a:lstStyle/>
          <a:p>
            <a:pPr>
              <a:lnSpc>
                <a:spcPct val="80000"/>
              </a:lnSpc>
            </a:pPr>
            <a:r>
              <a:rPr lang="en-US" sz="2800" dirty="0"/>
              <a:t>Adverse selection causes non-group based insurance to be very expensive</a:t>
            </a:r>
          </a:p>
          <a:p>
            <a:pPr>
              <a:lnSpc>
                <a:spcPct val="80000"/>
              </a:lnSpc>
            </a:pPr>
            <a:r>
              <a:rPr lang="en-US" sz="2800" dirty="0"/>
              <a:t>Example of 1000 individuals in market for insurance </a:t>
            </a:r>
          </a:p>
          <a:p>
            <a:pPr>
              <a:lnSpc>
                <a:spcPct val="80000"/>
              </a:lnSpc>
            </a:pPr>
            <a:r>
              <a:rPr lang="en-US" sz="2800" dirty="0"/>
              <a:t>Suppose per capita health care expenditure is known to be $5000/year</a:t>
            </a:r>
          </a:p>
          <a:p>
            <a:pPr>
              <a:lnSpc>
                <a:spcPct val="80000"/>
              </a:lnSpc>
            </a:pPr>
            <a:r>
              <a:rPr lang="en-US" sz="2800" dirty="0"/>
              <a:t>If the insurance company offers a policy for $5000/year, </a:t>
            </a:r>
            <a:r>
              <a:rPr lang="en-US" sz="2800" dirty="0">
                <a:hlinkClick r:id="rId2"/>
              </a:rPr>
              <a:t>self selection will cause policy to unravel</a:t>
            </a:r>
            <a:endParaRPr lang="en-US" sz="2800" dirty="0"/>
          </a:p>
          <a:p>
            <a:pPr>
              <a:lnSpc>
                <a:spcPct val="80000"/>
              </a:lnSpc>
            </a:pPr>
            <a:r>
              <a:rPr lang="en-US" sz="2800" dirty="0"/>
              <a:t>Company would respond by </a:t>
            </a:r>
            <a:r>
              <a:rPr lang="en-US" sz="2800" dirty="0">
                <a:hlinkClick r:id="rId3"/>
              </a:rPr>
              <a:t>screening out those applicants</a:t>
            </a:r>
            <a:r>
              <a:rPr lang="en-US" sz="2800" dirty="0"/>
              <a:t> the company anticipates would be costly to cover.  This practice is now illegal.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274638"/>
            <a:ext cx="8229600" cy="868362"/>
          </a:xfrm>
        </p:spPr>
        <p:txBody>
          <a:bodyPr/>
          <a:lstStyle/>
          <a:p>
            <a:pPr algn="l"/>
            <a:r>
              <a:rPr lang="en-US"/>
              <a:t>Adverse Selection</a:t>
            </a:r>
          </a:p>
        </p:txBody>
      </p:sp>
      <p:sp>
        <p:nvSpPr>
          <p:cNvPr id="70659" name="Rectangle 3"/>
          <p:cNvSpPr>
            <a:spLocks noGrp="1" noChangeArrowheads="1"/>
          </p:cNvSpPr>
          <p:nvPr>
            <p:ph type="body" idx="1"/>
          </p:nvPr>
        </p:nvSpPr>
        <p:spPr>
          <a:xfrm>
            <a:off x="457200" y="1295400"/>
            <a:ext cx="8229600" cy="4830763"/>
          </a:xfrm>
        </p:spPr>
        <p:txBody>
          <a:bodyPr/>
          <a:lstStyle/>
          <a:p>
            <a:r>
              <a:rPr lang="en-US" dirty="0"/>
              <a:t>The Adverse Selection problem is solved if the company could insure all 10,000 individuals at once</a:t>
            </a:r>
          </a:p>
          <a:p>
            <a:r>
              <a:rPr lang="en-US" dirty="0"/>
              <a:t>The premiums collected from low cost customers would subsidize the care of high cost</a:t>
            </a:r>
          </a:p>
          <a:p>
            <a:r>
              <a:rPr lang="en-US" dirty="0"/>
              <a:t>Group insurance through employers represent over 85% of private insurance in the US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274638"/>
            <a:ext cx="8229600" cy="944562"/>
          </a:xfrm>
        </p:spPr>
        <p:txBody>
          <a:bodyPr/>
          <a:lstStyle/>
          <a:p>
            <a:pPr algn="l"/>
            <a:r>
              <a:rPr lang="en-US"/>
              <a:t>The Uninsured</a:t>
            </a:r>
          </a:p>
        </p:txBody>
      </p:sp>
      <p:sp>
        <p:nvSpPr>
          <p:cNvPr id="71683" name="Rectangle 3"/>
          <p:cNvSpPr>
            <a:spLocks noGrp="1" noChangeArrowheads="1"/>
          </p:cNvSpPr>
          <p:nvPr>
            <p:ph type="body" idx="1"/>
          </p:nvPr>
        </p:nvSpPr>
        <p:spPr>
          <a:xfrm>
            <a:off x="457200" y="1219200"/>
            <a:ext cx="8229600" cy="4906963"/>
          </a:xfrm>
        </p:spPr>
        <p:txBody>
          <a:bodyPr/>
          <a:lstStyle/>
          <a:p>
            <a:pPr>
              <a:lnSpc>
                <a:spcPct val="90000"/>
              </a:lnSpc>
            </a:pPr>
            <a:r>
              <a:rPr lang="en-US" dirty="0"/>
              <a:t>In 2016, approximately 28 million Americans lack health insurance</a:t>
            </a:r>
          </a:p>
          <a:p>
            <a:pPr>
              <a:lnSpc>
                <a:spcPct val="90000"/>
              </a:lnSpc>
            </a:pPr>
            <a:r>
              <a:rPr lang="en-US" dirty="0"/>
              <a:t>Represents 10.5 to 11% of the non-elderly population</a:t>
            </a:r>
          </a:p>
          <a:p>
            <a:pPr>
              <a:lnSpc>
                <a:spcPct val="90000"/>
              </a:lnSpc>
            </a:pPr>
            <a:r>
              <a:rPr lang="en-US" dirty="0"/>
              <a:t>Virtually all the uninsured are under the age of 65; the elderly are universally covered by Medicare</a:t>
            </a:r>
          </a:p>
          <a:p>
            <a:pPr>
              <a:lnSpc>
                <a:spcPct val="90000"/>
              </a:lnSpc>
            </a:pPr>
            <a:r>
              <a:rPr lang="en-US" dirty="0"/>
              <a:t>They are typically not among the poorest residents; the poorest are covered by Medicaid</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3818</TotalTime>
  <Words>1889</Words>
  <Application>Microsoft Office PowerPoint</Application>
  <PresentationFormat>On-screen Show (4:3)</PresentationFormat>
  <Paragraphs>265</Paragraphs>
  <Slides>42</Slides>
  <Notes>1</Notes>
  <HiddenSlides>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Times New Roman</vt:lpstr>
      <vt:lpstr>Default Design</vt:lpstr>
      <vt:lpstr>Health Care</vt:lpstr>
      <vt:lpstr>Insurance and Health Care</vt:lpstr>
      <vt:lpstr>PowerPoint Presentation</vt:lpstr>
      <vt:lpstr>Health Insurance</vt:lpstr>
      <vt:lpstr>Private Insurance</vt:lpstr>
      <vt:lpstr>Market for non-emergency health care</vt:lpstr>
      <vt:lpstr>Adverse Selection</vt:lpstr>
      <vt:lpstr>Adverse Selection</vt:lpstr>
      <vt:lpstr>The Uninsured</vt:lpstr>
      <vt:lpstr>PowerPoint Presentation</vt:lpstr>
      <vt:lpstr>PowerPoint Presentation</vt:lpstr>
      <vt:lpstr>Uninsured by Age (2008)</vt:lpstr>
      <vt:lpstr>Uninsured by Age (2019)</vt:lpstr>
      <vt:lpstr>Uninsured by Age over Time</vt:lpstr>
      <vt:lpstr>PowerPoint Presentation</vt:lpstr>
      <vt:lpstr>Uninsured by Family Income (as of 2008)</vt:lpstr>
      <vt:lpstr>Uninsured by Family Income (as of 2014)</vt:lpstr>
      <vt:lpstr>Percent of persons under age 65 who were uninsured at the time of interview by family income, 2010 – 2018</vt:lpstr>
      <vt:lpstr>PowerPoint Presentation</vt:lpstr>
      <vt:lpstr>Health Care</vt:lpstr>
      <vt:lpstr>Health Care</vt:lpstr>
      <vt:lpstr>Characteristics of Health Care System in France</vt:lpstr>
      <vt:lpstr>PowerPoint Presentation</vt:lpstr>
      <vt:lpstr>PowerPoint Presentation</vt:lpstr>
      <vt:lpstr>International Comparison of Health Care Costs</vt:lpstr>
      <vt:lpstr>Why does the US pay so much for health care?</vt:lpstr>
      <vt:lpstr>PowerPoint Presentation</vt:lpstr>
      <vt:lpstr>PowerPoint Presentation</vt:lpstr>
      <vt:lpstr>Why does the US pay so much for health care?</vt:lpstr>
      <vt:lpstr>Patient Protection and Affordable Care Act</vt:lpstr>
      <vt:lpstr>Patient Protection and Affordable Care Act</vt:lpstr>
      <vt:lpstr>Patient Protection and Affordable Care Act</vt:lpstr>
      <vt:lpstr>Patient Protection and Affordable Care Act</vt:lpstr>
      <vt:lpstr>Patient Protection and Affordable Care Act</vt:lpstr>
      <vt:lpstr>Patient Protection and Affordable Care Act</vt:lpstr>
      <vt:lpstr>PowerPoint Presentation</vt:lpstr>
      <vt:lpstr>Percentage of adults aged 18–64 who were uninsured at the time of interview, by year and state Medicaid expansion status: United States, 2013–2019 </vt:lpstr>
      <vt:lpstr>ACA</vt:lpstr>
      <vt:lpstr>ACA</vt:lpstr>
      <vt:lpstr>ACA</vt:lpstr>
      <vt:lpstr>ACA</vt:lpstr>
      <vt:lpstr>PowerPoint Presentation</vt:lpstr>
    </vt:vector>
  </TitlesOfParts>
  <Company>CSLA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and Government</dc:title>
  <dc:creator>Cal State L.A.</dc:creator>
  <cp:lastModifiedBy>Finney, Miles</cp:lastModifiedBy>
  <cp:revision>375</cp:revision>
  <cp:lastPrinted>2016-10-13T21:21:21Z</cp:lastPrinted>
  <dcterms:created xsi:type="dcterms:W3CDTF">2004-11-04T21:22:08Z</dcterms:created>
  <dcterms:modified xsi:type="dcterms:W3CDTF">2021-10-01T23:29:19Z</dcterms:modified>
</cp:coreProperties>
</file>