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77" r:id="rId3"/>
    <p:sldId id="278" r:id="rId4"/>
    <p:sldId id="279" r:id="rId5"/>
    <p:sldId id="280" r:id="rId6"/>
    <p:sldId id="283" r:id="rId7"/>
    <p:sldId id="281" r:id="rId8"/>
    <p:sldId id="285" r:id="rId9"/>
    <p:sldId id="286" r:id="rId10"/>
    <p:sldId id="282" r:id="rId11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99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8925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9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8163"/>
            <a:ext cx="288925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AC34206-6E1D-4D5B-BF6F-B097BBE2ED1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47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16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8925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8163"/>
            <a:ext cx="288925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5413ED0-562B-40CB-99B4-7239D98767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4304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E225BC-714A-43EA-8F75-CF9C2B3E8F09}" type="slidenum">
              <a:rPr lang="en-US"/>
              <a:pPr/>
              <a:t>1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4F8EF3-16EA-4BED-98A6-535019C7E67E}" type="slidenum">
              <a:rPr lang="en-US"/>
              <a:pPr/>
              <a:t>10</a:t>
            </a:fld>
            <a:endParaRPr 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687831-49E8-4E14-8741-2E7E921F1F6D}" type="slidenum">
              <a:rPr lang="en-US"/>
              <a:pPr/>
              <a:t>2</a:t>
            </a:fld>
            <a:endParaRPr lang="en-US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C8E80B-6585-42CA-8E40-66D9FBAEF54B}" type="slidenum">
              <a:rPr lang="en-US"/>
              <a:pPr/>
              <a:t>3</a:t>
            </a:fld>
            <a:endParaRPr lang="en-US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54DAFB-245F-4D11-91FB-D6F7268FD780}" type="slidenum">
              <a:rPr lang="en-US"/>
              <a:pPr/>
              <a:t>4</a:t>
            </a:fld>
            <a:endParaRPr lang="en-US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1F735-F4C0-4A38-8758-B31CE101FA3F}" type="slidenum">
              <a:rPr lang="en-US"/>
              <a:pPr/>
              <a:t>5</a:t>
            </a:fld>
            <a:endParaRPr lang="en-US"/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F14346-4144-484E-8B0A-B8F9E1D73318}" type="slidenum">
              <a:rPr lang="en-US"/>
              <a:pPr/>
              <a:t>6</a:t>
            </a:fld>
            <a:endParaRPr lang="en-US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B48AE1-495B-4CCA-BC50-AF52E85005A1}" type="slidenum">
              <a:rPr lang="en-US"/>
              <a:pPr/>
              <a:t>7</a:t>
            </a:fld>
            <a:endParaRPr lang="en-US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DEE558-B083-4F0F-A733-85B473C29A8B}" type="slidenum">
              <a:rPr lang="en-US"/>
              <a:pPr/>
              <a:t>8</a:t>
            </a:fld>
            <a:endParaRPr 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00F29C-90B0-4940-A604-8C119BF6545D}" type="slidenum">
              <a:rPr lang="en-US"/>
              <a:pPr/>
              <a:t>9</a:t>
            </a:fld>
            <a:endParaRPr lang="en-US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13C1-CD91-4977-9A93-338E3E7CE9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05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DC06-4044-43D6-80C8-4277F04EA0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90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A4D4-812F-4AFE-AC44-CAB33597EC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728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C3D6F-7BBA-4DD0-B8C2-7161A867F1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92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D881-0731-402E-9C1E-BC4E16EA79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5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D082-3257-42C9-8910-19D02A860E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01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6E1AD-EFF7-4D68-88BC-75E605F622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78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26A4-99D7-4DCF-BDD5-CC724FD10B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04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03E10-7447-4D01-8F4F-06C89A5FF8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67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FEAE-57C1-40DF-BFF2-F88791F605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12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B190-632A-435A-9791-93F058CBC4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97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FEC9B-62A8-4DD9-BB6E-34AF1BE1D4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3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ilesfinney.net/209/houts/city.xls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4800" dirty="0"/>
              <a:t>A scientific discipline consisting of procedures for collecting, describing and interpreting numerical data</a:t>
            </a:r>
            <a:endParaRPr lang="en-US" sz="44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Statistics</a:t>
            </a:r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Statistics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/>
              <a:t>The first half of econ 2090 covers </a:t>
            </a:r>
            <a:r>
              <a:rPr lang="en-US" sz="4400" b="1" dirty="0">
                <a:solidFill>
                  <a:srgbClr val="000066"/>
                </a:solidFill>
              </a:rPr>
              <a:t>Descriptive Statistics</a:t>
            </a:r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/>
              <a:t>The second half is an introduction to </a:t>
            </a:r>
            <a:r>
              <a:rPr lang="en-US" sz="4400" b="1" dirty="0">
                <a:solidFill>
                  <a:srgbClr val="000066"/>
                </a:solidFill>
              </a:rPr>
              <a:t>Inferential Statistics</a:t>
            </a:r>
            <a:endParaRPr lang="en-US" sz="3600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Statistics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4000" dirty="0"/>
              <a:t>Statistical Procedures can be used to:</a:t>
            </a:r>
          </a:p>
          <a:p>
            <a:pPr marL="914400" lvl="1" indent="-517525">
              <a:buFont typeface="Wingdings" pitchFamily="2" charset="2"/>
              <a:buNone/>
            </a:pPr>
            <a:r>
              <a:rPr lang="en-US" sz="3600" dirty="0"/>
              <a:t>1.  Summarize/describe a body of data -  these procedures make up what is termed </a:t>
            </a:r>
            <a:r>
              <a:rPr lang="en-US" sz="3600" b="1" dirty="0">
                <a:solidFill>
                  <a:srgbClr val="000066"/>
                </a:solidFill>
              </a:rPr>
              <a:t>Descriptive Statistics</a:t>
            </a:r>
            <a:r>
              <a:rPr lang="en-US" sz="3600" dirty="0"/>
              <a:t>. </a:t>
            </a:r>
          </a:p>
          <a:p>
            <a:pPr marL="914400" lvl="1" indent="-517525">
              <a:buFont typeface="Wingdings" pitchFamily="2" charset="2"/>
              <a:buNone/>
            </a:pPr>
            <a:r>
              <a:rPr lang="en-US" sz="3600" dirty="0"/>
              <a:t>2.  Take information from a </a:t>
            </a:r>
            <a:r>
              <a:rPr lang="en-US" sz="3600" u="sng" dirty="0"/>
              <a:t>sample</a:t>
            </a:r>
            <a:r>
              <a:rPr lang="en-US" sz="3600" dirty="0"/>
              <a:t> to make conclusions about a </a:t>
            </a:r>
            <a:r>
              <a:rPr lang="en-US" sz="3600" u="sng" dirty="0"/>
              <a:t>population</a:t>
            </a:r>
            <a:r>
              <a:rPr lang="en-US" sz="3600" dirty="0"/>
              <a:t> - these procedures are called </a:t>
            </a:r>
            <a:r>
              <a:rPr lang="en-US" sz="3600" b="1" dirty="0">
                <a:solidFill>
                  <a:srgbClr val="000066"/>
                </a:solidFill>
              </a:rPr>
              <a:t>Inferential Statistics</a:t>
            </a:r>
            <a:r>
              <a:rPr lang="en-US" sz="3600" dirty="0"/>
              <a:t>. 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Population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A </a:t>
            </a:r>
            <a:r>
              <a:rPr lang="en-US" sz="2800" b="1" dirty="0">
                <a:solidFill>
                  <a:srgbClr val="000066"/>
                </a:solidFill>
              </a:rPr>
              <a:t>population</a:t>
            </a:r>
            <a:r>
              <a:rPr lang="en-US" sz="2800" dirty="0"/>
              <a:t> consists of all possible observations which share an individual characteristic or set of characteristics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Identify the populations of the following studies: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/>
              <a:t>Study of incomes of graduate students in the math department at CSULA.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/>
              <a:t>Study of drug use among teenage males in the US.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Sample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A </a:t>
            </a:r>
            <a:r>
              <a:rPr lang="en-US" sz="3600" b="1" dirty="0">
                <a:solidFill>
                  <a:srgbClr val="000066"/>
                </a:solidFill>
              </a:rPr>
              <a:t>sample</a:t>
            </a:r>
            <a:r>
              <a:rPr lang="en-US" sz="3600" dirty="0"/>
              <a:t> is a subset of the population.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Using </a:t>
            </a:r>
            <a:r>
              <a:rPr lang="en-US" sz="3600" b="1" dirty="0">
                <a:solidFill>
                  <a:srgbClr val="000066"/>
                </a:solidFill>
              </a:rPr>
              <a:t>Inferential Statistics, </a:t>
            </a:r>
            <a:r>
              <a:rPr lang="en-US" sz="3600" dirty="0"/>
              <a:t>information taken from the sample is used to estimate the characteristics of the population.</a:t>
            </a:r>
            <a:r>
              <a:rPr lang="en-US" sz="2800" dirty="0"/>
              <a:t>  </a:t>
            </a:r>
          </a:p>
          <a:p>
            <a:pPr marL="609600" indent="-609600">
              <a:buFont typeface="Wingdings" pitchFamily="2" charset="2"/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Sampling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Why sample?  Why not use all the data from the population?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Normally, time and resource constraints prohibit acquiring all the data within the defined population.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Sampling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A sample is expected to represent the population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The way the sample is selected is a determinant of how well it represents the population</a:t>
            </a:r>
          </a:p>
          <a:p>
            <a:pPr marL="0" indent="0">
              <a:buNone/>
            </a:pPr>
            <a:endParaRPr lang="en-US" sz="3200" dirty="0">
              <a:hlinkClick r:id="rId3"/>
            </a:endParaRPr>
          </a:p>
          <a:p>
            <a:pPr marL="0" indent="0">
              <a:buNone/>
            </a:pPr>
            <a:r>
              <a:rPr lang="en-US" sz="3200" dirty="0">
                <a:hlinkClick r:id="rId3"/>
              </a:rPr>
              <a:t>Handout</a:t>
            </a:r>
            <a:r>
              <a:rPr lang="en-US" sz="3200" dirty="0"/>
              <a:t> of number of residents in cities in LA county</a:t>
            </a:r>
            <a:endParaRPr lang="en-US" sz="40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Data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dirty="0"/>
              <a:t>Is the data set a sample or a population?</a:t>
            </a:r>
          </a:p>
          <a:p>
            <a:pPr marL="0" indent="0">
              <a:lnSpc>
                <a:spcPct val="90000"/>
              </a:lnSpc>
              <a:buNone/>
            </a:pPr>
            <a:endParaRPr lang="en-US" sz="36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3200" dirty="0"/>
              <a:t>Give an example of a study using the data in which the data would be considered a: </a:t>
            </a:r>
          </a:p>
          <a:p>
            <a:pPr marL="684213" lvl="1" indent="0">
              <a:lnSpc>
                <a:spcPct val="90000"/>
              </a:lnSpc>
              <a:buNone/>
            </a:pPr>
            <a:endParaRPr lang="en-US" sz="3200" dirty="0"/>
          </a:p>
          <a:p>
            <a:pPr marL="684213" lvl="1" indent="0">
              <a:lnSpc>
                <a:spcPct val="90000"/>
              </a:lnSpc>
              <a:buNone/>
            </a:pPr>
            <a:r>
              <a:rPr lang="en-US" sz="3200" b="1" dirty="0"/>
              <a:t>Sample</a:t>
            </a:r>
          </a:p>
          <a:p>
            <a:pPr marL="684213" lvl="1" indent="0">
              <a:lnSpc>
                <a:spcPct val="90000"/>
              </a:lnSpc>
              <a:buNone/>
            </a:pPr>
            <a:r>
              <a:rPr lang="en-US" sz="3200" b="1" dirty="0"/>
              <a:t>Population</a:t>
            </a:r>
            <a:endParaRPr lang="en-US" sz="2400" b="1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Biasedness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3600" dirty="0"/>
              <a:t>If the population of our study is all cities in California, the sampling procedure appears to be biased</a:t>
            </a:r>
          </a:p>
          <a:p>
            <a:pPr marL="0" indent="0">
              <a:lnSpc>
                <a:spcPct val="80000"/>
              </a:lnSpc>
              <a:buNone/>
            </a:pPr>
            <a:endParaRPr lang="en-US" sz="36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3600" dirty="0"/>
              <a:t>A </a:t>
            </a:r>
            <a:r>
              <a:rPr lang="en-US" sz="3600" u="sng" dirty="0"/>
              <a:t>biased</a:t>
            </a:r>
            <a:r>
              <a:rPr lang="en-US" sz="3600" dirty="0"/>
              <a:t> sampling procedure is one in which some observations in the population are favored over others in selecting the sample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Biasedness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If data is purposely selected only from LA County what is the chance of any city outside of the county getting within the sample?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q"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An </a:t>
            </a:r>
            <a:r>
              <a:rPr lang="en-US" sz="2800" u="sng" dirty="0"/>
              <a:t>unbiased</a:t>
            </a:r>
            <a:r>
              <a:rPr lang="en-US" sz="2800" dirty="0"/>
              <a:t> sampling procedure would be one in which every observation within the population has an equal chance of being selected for the sample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342900" lvl="1" indent="0">
              <a:lnSpc>
                <a:spcPct val="80000"/>
              </a:lnSpc>
              <a:buNone/>
            </a:pPr>
            <a:r>
              <a:rPr lang="en-US" sz="2500" b="1" dirty="0">
                <a:solidFill>
                  <a:srgbClr val="0070C0"/>
                </a:solidFill>
              </a:rPr>
              <a:t>If the population consists of all California cities, give an example of an unbiased sampling procedure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</TotalTime>
  <Words>375</Words>
  <Application>Microsoft Office PowerPoint</Application>
  <PresentationFormat>On-screen Show (4:3)</PresentationFormat>
  <Paragraphs>56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Statistics</vt:lpstr>
      <vt:lpstr>Statistics</vt:lpstr>
      <vt:lpstr>Population</vt:lpstr>
      <vt:lpstr>Sample</vt:lpstr>
      <vt:lpstr>Sampling</vt:lpstr>
      <vt:lpstr>Sampling</vt:lpstr>
      <vt:lpstr>Data</vt:lpstr>
      <vt:lpstr>Biasedness</vt:lpstr>
      <vt:lpstr>Biasedness</vt:lpstr>
      <vt:lpstr>Statistics</vt:lpstr>
    </vt:vector>
  </TitlesOfParts>
  <Company>Cal State 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Empirical Test of Labor Matching</dc:title>
  <dc:creator>Miles Finney</dc:creator>
  <cp:lastModifiedBy>Finney, Miles</cp:lastModifiedBy>
  <cp:revision>47</cp:revision>
  <dcterms:created xsi:type="dcterms:W3CDTF">2006-08-22T18:27:21Z</dcterms:created>
  <dcterms:modified xsi:type="dcterms:W3CDTF">2026-08-24T16:50:54Z</dcterms:modified>
</cp:coreProperties>
</file>